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notesMasterIdLst>
    <p:notesMasterId r:id="rId12"/>
  </p:notesMasterIdLst>
  <p:sldSz cx="14630400" cy="8229600"/>
  <p:notesSz cx="8229600" cy="14630400"/>
  <p:embeddedFontLst>
    <p:embeddedFont>
      <p:font typeface="Anton"/>
      <p:regular r:id="rId17"/>
    </p:embeddedFont>
    <p:embeddedFont>
      <p:font typeface="Anton"/>
      <p:regular r:id="rId18"/>
    </p:embeddedFont>
    <p:embeddedFont>
      <p:font typeface="Fira Sans"/>
      <p:regular r:id="rId19"/>
    </p:embeddedFont>
    <p:embeddedFont>
      <p:font typeface="Fira Sans"/>
      <p:regular r:id="rId20"/>
    </p:embeddedFont>
    <p:embeddedFont>
      <p:font typeface="Fira Sans"/>
      <p:regular r:id="rId21"/>
    </p:embeddedFont>
    <p:embeddedFont>
      <p:font typeface="Fira Sans"/>
      <p:regular r:id="rId22"/>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 Id="rId17" Type="http://schemas.openxmlformats.org/officeDocument/2006/relationships/font" Target="fonts/font1.fntdata"/><Relationship Id="rId18" Type="http://schemas.openxmlformats.org/officeDocument/2006/relationships/font" Target="fonts/font2.fntdata"/><Relationship Id="rId19" Type="http://schemas.openxmlformats.org/officeDocument/2006/relationships/font" Target="fonts/font3.fntdata"/><Relationship Id="rId20" Type="http://schemas.openxmlformats.org/officeDocument/2006/relationships/font" Target="fonts/font4.fntdata"/><Relationship Id="rId21" Type="http://schemas.openxmlformats.org/officeDocument/2006/relationships/font" Target="fonts/font5.fntdata"/><Relationship Id="rId22" Type="http://schemas.openxmlformats.org/officeDocument/2006/relationships/font" Target="fonts/font6.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0-1.png"/><Relationship Id="rId3"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1-1.png"/><Relationship Id="rId3"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9-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21212"/>
          </a:solidFill>
          <a:ln/>
        </p:spPr>
      </p:sp>
      <p:sp>
        <p:nvSpPr>
          <p:cNvPr id="3" name="Shape 1"/>
          <p:cNvSpPr/>
          <p:nvPr/>
        </p:nvSpPr>
        <p:spPr>
          <a:xfrm>
            <a:off x="0" y="0"/>
            <a:ext cx="14630400" cy="8229600"/>
          </a:xfrm>
          <a:prstGeom prst="rect">
            <a:avLst/>
          </a:prstGeom>
          <a:solidFill>
            <a:srgbClr val="1F1F1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21212"/>
          </a:solidFill>
          <a:ln/>
        </p:spPr>
      </p:sp>
      <p:sp>
        <p:nvSpPr>
          <p:cNvPr id="3" name="Shape 1"/>
          <p:cNvSpPr/>
          <p:nvPr/>
        </p:nvSpPr>
        <p:spPr>
          <a:xfrm>
            <a:off x="0" y="0"/>
            <a:ext cx="14630400" cy="8229600"/>
          </a:xfrm>
          <a:prstGeom prst="rect">
            <a:avLst/>
          </a:prstGeom>
          <a:solidFill>
            <a:srgbClr val="1F1F1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21212"/>
          </a:solidFill>
          <a:ln/>
        </p:spPr>
      </p:sp>
      <p:sp>
        <p:nvSpPr>
          <p:cNvPr id="3" name="Shape 1"/>
          <p:cNvSpPr/>
          <p:nvPr/>
        </p:nvSpPr>
        <p:spPr>
          <a:xfrm>
            <a:off x="0" y="0"/>
            <a:ext cx="14630400" cy="8229600"/>
          </a:xfrm>
          <a:prstGeom prst="rect">
            <a:avLst/>
          </a:prstGeom>
          <a:solidFill>
            <a:srgbClr val="1F1F1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21212"/>
          </a:solidFill>
          <a:ln/>
        </p:spPr>
      </p:sp>
      <p:sp>
        <p:nvSpPr>
          <p:cNvPr id="3" name="Shape 1"/>
          <p:cNvSpPr/>
          <p:nvPr/>
        </p:nvSpPr>
        <p:spPr>
          <a:xfrm>
            <a:off x="0" y="0"/>
            <a:ext cx="14630400" cy="8229600"/>
          </a:xfrm>
          <a:prstGeom prst="rect">
            <a:avLst/>
          </a:prstGeom>
          <a:solidFill>
            <a:srgbClr val="1F1F1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21212"/>
          </a:solidFill>
          <a:ln/>
        </p:spPr>
      </p:sp>
      <p:sp>
        <p:nvSpPr>
          <p:cNvPr id="3" name="Shape 1"/>
          <p:cNvSpPr/>
          <p:nvPr/>
        </p:nvSpPr>
        <p:spPr>
          <a:xfrm>
            <a:off x="0" y="0"/>
            <a:ext cx="14630400" cy="8229600"/>
          </a:xfrm>
          <a:prstGeom prst="rect">
            <a:avLst/>
          </a:prstGeom>
          <a:solidFill>
            <a:srgbClr val="1F1F1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21212"/>
          </a:solidFill>
          <a:ln/>
        </p:spPr>
      </p:sp>
      <p:sp>
        <p:nvSpPr>
          <p:cNvPr id="3" name="Shape 1"/>
          <p:cNvSpPr/>
          <p:nvPr/>
        </p:nvSpPr>
        <p:spPr>
          <a:xfrm>
            <a:off x="0" y="0"/>
            <a:ext cx="14630400" cy="8229600"/>
          </a:xfrm>
          <a:prstGeom prst="rect">
            <a:avLst/>
          </a:prstGeom>
          <a:solidFill>
            <a:srgbClr val="1F1F1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21212"/>
          </a:solidFill>
          <a:ln/>
        </p:spPr>
      </p:sp>
      <p:sp>
        <p:nvSpPr>
          <p:cNvPr id="3" name="Shape 1"/>
          <p:cNvSpPr/>
          <p:nvPr/>
        </p:nvSpPr>
        <p:spPr>
          <a:xfrm>
            <a:off x="0" y="0"/>
            <a:ext cx="14630400" cy="8229600"/>
          </a:xfrm>
          <a:prstGeom prst="rect">
            <a:avLst/>
          </a:prstGeom>
          <a:solidFill>
            <a:srgbClr val="1F1F1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21212"/>
          </a:solidFill>
          <a:ln/>
        </p:spPr>
      </p:sp>
      <p:sp>
        <p:nvSpPr>
          <p:cNvPr id="3" name="Shape 1"/>
          <p:cNvSpPr/>
          <p:nvPr/>
        </p:nvSpPr>
        <p:spPr>
          <a:xfrm>
            <a:off x="0" y="0"/>
            <a:ext cx="14630400" cy="8229600"/>
          </a:xfrm>
          <a:prstGeom prst="rect">
            <a:avLst/>
          </a:prstGeom>
          <a:solidFill>
            <a:srgbClr val="1F1F1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21212"/>
          </a:solidFill>
          <a:ln/>
        </p:spPr>
      </p:sp>
      <p:sp>
        <p:nvSpPr>
          <p:cNvPr id="3" name="Shape 1"/>
          <p:cNvSpPr/>
          <p:nvPr/>
        </p:nvSpPr>
        <p:spPr>
          <a:xfrm>
            <a:off x="0" y="0"/>
            <a:ext cx="14630400" cy="8229600"/>
          </a:xfrm>
          <a:prstGeom prst="rect">
            <a:avLst/>
          </a:prstGeom>
          <a:solidFill>
            <a:srgbClr val="1F1F1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21212"/>
          </a:solidFill>
          <a:ln/>
        </p:spPr>
      </p:sp>
      <p:sp>
        <p:nvSpPr>
          <p:cNvPr id="3" name="Shape 1"/>
          <p:cNvSpPr/>
          <p:nvPr/>
        </p:nvSpPr>
        <p:spPr>
          <a:xfrm>
            <a:off x="0" y="0"/>
            <a:ext cx="14630400" cy="8229600"/>
          </a:xfrm>
          <a:prstGeom prst="rect">
            <a:avLst/>
          </a:prstGeom>
          <a:solidFill>
            <a:srgbClr val="1F1F1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slideLayout" Target="../slideLayouts/slideLayout11.xml"/><Relationship Id="rId3"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svg"/><Relationship Id="rId4" Type="http://schemas.openxmlformats.org/officeDocument/2006/relationships/image" Target="../media/image-3-4.png"/><Relationship Id="rId5" Type="http://schemas.openxmlformats.org/officeDocument/2006/relationships/image" Target="../media/image-3-5.svg"/><Relationship Id="rId6" Type="http://schemas.openxmlformats.org/officeDocument/2006/relationships/image" Target="../media/image-3-6.png"/><Relationship Id="rId7" Type="http://schemas.openxmlformats.org/officeDocument/2006/relationships/image" Target="../media/image-3-7.svg"/><Relationship Id="rId8" Type="http://schemas.openxmlformats.org/officeDocument/2006/relationships/image" Target="../media/image-3-8.png"/><Relationship Id="rId9" Type="http://schemas.openxmlformats.org/officeDocument/2006/relationships/image" Target="../media/image-3-9.svg"/><Relationship Id="rId10" Type="http://schemas.openxmlformats.org/officeDocument/2006/relationships/image" Target="../media/image-3-10.png"/><Relationship Id="rId11" Type="http://schemas.openxmlformats.org/officeDocument/2006/relationships/image" Target="../media/image-3-11.svg"/><Relationship Id="rId12" Type="http://schemas.openxmlformats.org/officeDocument/2006/relationships/slideLayout" Target="../slideLayouts/slideLayout4.xml"/><Relationship Id="rId1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5.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svg"/><Relationship Id="rId3" Type="http://schemas.openxmlformats.org/officeDocument/2006/relationships/image" Target="../media/image-5-3.png"/><Relationship Id="rId4" Type="http://schemas.openxmlformats.org/officeDocument/2006/relationships/image" Target="../media/image-5-4.svg"/><Relationship Id="rId5" Type="http://schemas.openxmlformats.org/officeDocument/2006/relationships/image" Target="../media/image-5-5.png"/><Relationship Id="rId6" Type="http://schemas.openxmlformats.org/officeDocument/2006/relationships/image" Target="../media/image-5-6.svg"/><Relationship Id="rId7" Type="http://schemas.openxmlformats.org/officeDocument/2006/relationships/image" Target="../media/image-5-7.png"/><Relationship Id="rId8" Type="http://schemas.openxmlformats.org/officeDocument/2006/relationships/image" Target="../media/image-5-8.svg"/><Relationship Id="rId9" Type="http://schemas.openxmlformats.org/officeDocument/2006/relationships/image" Target="../media/image-5-9.png"/><Relationship Id="rId10" Type="http://schemas.openxmlformats.org/officeDocument/2006/relationships/image" Target="../media/image-5-10.svg"/><Relationship Id="rId11" Type="http://schemas.openxmlformats.org/officeDocument/2006/relationships/slideLayout" Target="../slideLayouts/slideLayout6.xml"/><Relationship Id="rId1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slideLayout" Target="../slideLayouts/slideLayout8.xml"/><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4" Type="http://schemas.openxmlformats.org/officeDocument/2006/relationships/image" Target="../media/image-8-4.png"/><Relationship Id="rId5" Type="http://schemas.openxmlformats.org/officeDocument/2006/relationships/slideLayout" Target="../slideLayouts/slideLayout9.xml"/><Relationship Id="rId6"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2872978"/>
            <a:ext cx="7556421" cy="1417558"/>
          </a:xfrm>
          <a:prstGeom prst="rect">
            <a:avLst/>
          </a:prstGeom>
          <a:noFill/>
          <a:ln/>
        </p:spPr>
        <p:txBody>
          <a:bodyPr wrap="square" lIns="0" tIns="0" rIns="0" bIns="0" rtlCol="0" anchor="t"/>
          <a:lstStyle/>
          <a:p>
            <a:pPr algn="l" indent="0" marL="0">
              <a:lnSpc>
                <a:spcPts val="5550"/>
              </a:lnSpc>
              <a:buNone/>
            </a:pPr>
            <a:r>
              <a:rPr lang="en-US" sz="4450" dirty="0">
                <a:solidFill>
                  <a:srgbClr val="FA95AF"/>
                </a:solidFill>
                <a:latin typeface="Anton" pitchFamily="34" charset="0"/>
                <a:ea typeface="Anton" pitchFamily="34" charset="-122"/>
                <a:cs typeface="Anton" pitchFamily="34" charset="-120"/>
              </a:rPr>
              <a:t>Öğrenci Bilgi Sistemi (OBS) Geliştirimi ve Gerçekleştirimi</a:t>
            </a:r>
            <a:endParaRPr lang="en-US" sz="4450" dirty="0"/>
          </a:p>
        </p:txBody>
      </p:sp>
      <p:sp>
        <p:nvSpPr>
          <p:cNvPr id="4" name="Text 1"/>
          <p:cNvSpPr/>
          <p:nvPr/>
        </p:nvSpPr>
        <p:spPr>
          <a:xfrm>
            <a:off x="793790" y="4630698"/>
            <a:ext cx="7556421" cy="725805"/>
          </a:xfrm>
          <a:prstGeom prst="rect">
            <a:avLst/>
          </a:prstGeom>
          <a:noFill/>
          <a:ln/>
        </p:spPr>
        <p:txBody>
          <a:bodyPr wrap="square" lIns="0" tIns="0" rIns="0" bIns="0" rtlCol="0" anchor="t"/>
          <a:lstStyle/>
          <a:p>
            <a:pPr algn="l" indent="0" marL="0">
              <a:lnSpc>
                <a:spcPts val="2850"/>
              </a:lnSpc>
              <a:buNone/>
            </a:pPr>
            <a:r>
              <a:rPr lang="en-US" sz="1750" dirty="0">
                <a:solidFill>
                  <a:srgbClr val="E0D6DE"/>
                </a:solidFill>
                <a:latin typeface="Fira Sans" pitchFamily="34" charset="0"/>
                <a:ea typeface="Fira Sans" pitchFamily="34" charset="-122"/>
                <a:cs typeface="Fira Sans" pitchFamily="34" charset="-120"/>
              </a:rPr>
              <a:t>Java ve Nesne Yönelimli Programlama Prensipleri ile Geliştirilmiş Rol Tabanlı Eğitim Yönetim Sistemi</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2380417" y="429101"/>
            <a:ext cx="5844183" cy="487561"/>
          </a:xfrm>
          <a:prstGeom prst="rect">
            <a:avLst/>
          </a:prstGeom>
          <a:noFill/>
          <a:ln/>
        </p:spPr>
        <p:txBody>
          <a:bodyPr wrap="none" lIns="0" tIns="0" rIns="0" bIns="0" rtlCol="0" anchor="t"/>
          <a:lstStyle/>
          <a:p>
            <a:pPr algn="l" indent="0" marL="0">
              <a:lnSpc>
                <a:spcPts val="3800"/>
              </a:lnSpc>
              <a:buNone/>
            </a:pPr>
            <a:r>
              <a:rPr lang="en-US" sz="3050" dirty="0">
                <a:solidFill>
                  <a:srgbClr val="FA95AF"/>
                </a:solidFill>
                <a:latin typeface="Anton" pitchFamily="34" charset="0"/>
                <a:ea typeface="Anton" pitchFamily="34" charset="-122"/>
                <a:cs typeface="Anton" pitchFamily="34" charset="-120"/>
              </a:rPr>
              <a:t>Sonuç ve Gelecek Geliştirme Önerileri</a:t>
            </a:r>
            <a:endParaRPr lang="en-US" sz="3050" dirty="0"/>
          </a:p>
        </p:txBody>
      </p:sp>
      <p:sp>
        <p:nvSpPr>
          <p:cNvPr id="3" name="Text 1"/>
          <p:cNvSpPr/>
          <p:nvPr/>
        </p:nvSpPr>
        <p:spPr>
          <a:xfrm>
            <a:off x="2380417" y="1306592"/>
            <a:ext cx="1950482" cy="243721"/>
          </a:xfrm>
          <a:prstGeom prst="rect">
            <a:avLst/>
          </a:prstGeom>
          <a:noFill/>
          <a:ln/>
        </p:spPr>
        <p:txBody>
          <a:bodyPr wrap="none" lIns="0" tIns="0" rIns="0" bIns="0" rtlCol="0" anchor="t"/>
          <a:lstStyle/>
          <a:p>
            <a:pPr algn="l" indent="0" marL="0">
              <a:lnSpc>
                <a:spcPts val="1900"/>
              </a:lnSpc>
              <a:buNone/>
            </a:pPr>
            <a:r>
              <a:rPr lang="en-US" sz="1500" dirty="0">
                <a:solidFill>
                  <a:srgbClr val="FA95AF"/>
                </a:solidFill>
                <a:latin typeface="Anton" pitchFamily="34" charset="0"/>
                <a:ea typeface="Anton" pitchFamily="34" charset="-122"/>
                <a:cs typeface="Anton" pitchFamily="34" charset="-120"/>
              </a:rPr>
              <a:t>Proje Başarı Kriterleri</a:t>
            </a:r>
            <a:endParaRPr lang="en-US" sz="1500" dirty="0"/>
          </a:p>
        </p:txBody>
      </p:sp>
      <p:sp>
        <p:nvSpPr>
          <p:cNvPr id="4" name="Text 2"/>
          <p:cNvSpPr/>
          <p:nvPr/>
        </p:nvSpPr>
        <p:spPr>
          <a:xfrm>
            <a:off x="2380417" y="1706285"/>
            <a:ext cx="4744403" cy="998696"/>
          </a:xfrm>
          <a:prstGeom prst="rect">
            <a:avLst/>
          </a:prstGeom>
          <a:noFill/>
          <a:ln/>
        </p:spPr>
        <p:txBody>
          <a:bodyPr wrap="square" lIns="0" tIns="0" rIns="0" bIns="0" rtlCol="0" anchor="t"/>
          <a:lstStyle/>
          <a:p>
            <a:pPr algn="l" indent="0" marL="0">
              <a:lnSpc>
                <a:spcPts val="1950"/>
              </a:lnSpc>
              <a:buNone/>
            </a:pPr>
            <a:r>
              <a:rPr lang="en-US" sz="1200" dirty="0">
                <a:solidFill>
                  <a:srgbClr val="E0D6DE"/>
                </a:solidFill>
                <a:latin typeface="Fira Sans" pitchFamily="34" charset="0"/>
                <a:ea typeface="Fira Sans" pitchFamily="34" charset="-122"/>
                <a:cs typeface="Fira Sans" pitchFamily="34" charset="-120"/>
              </a:rPr>
              <a:t>Geliştirilen OBS projesi, rol bazlı ayrımı başarıyla gerçekleştirmiş ve SOLID prensiplerine uygun modüler bir yapı sunmuştur. Sistem, dosya bazlı veri yönetimi, otomatik ID üretimi, çakışma kontrolü ve kısmi not güncelleme gibi kritik işlevleri yerine getirmektedir.</a:t>
            </a:r>
            <a:endParaRPr lang="en-US" sz="1200" dirty="0"/>
          </a:p>
        </p:txBody>
      </p:sp>
      <p:pic>
        <p:nvPicPr>
          <p:cNvPr id="5" name="Image 0" descr="preencoded.png">    </p:cNvPr>
          <p:cNvPicPr>
            <a:picLocks noChangeAspect="1"/>
          </p:cNvPicPr>
          <p:nvPr/>
        </p:nvPicPr>
        <p:blipFill>
          <a:blip r:embed="rId1"/>
          <a:stretch>
            <a:fillRect/>
          </a:stretch>
        </p:blipFill>
        <p:spPr>
          <a:xfrm>
            <a:off x="2380417" y="2880479"/>
            <a:ext cx="4744403" cy="4744403"/>
          </a:xfrm>
          <a:prstGeom prst="rect">
            <a:avLst/>
          </a:prstGeom>
        </p:spPr>
      </p:pic>
      <p:sp>
        <p:nvSpPr>
          <p:cNvPr id="6" name="Text 3"/>
          <p:cNvSpPr/>
          <p:nvPr/>
        </p:nvSpPr>
        <p:spPr>
          <a:xfrm>
            <a:off x="7512963" y="1306592"/>
            <a:ext cx="1950482" cy="243721"/>
          </a:xfrm>
          <a:prstGeom prst="rect">
            <a:avLst/>
          </a:prstGeom>
          <a:noFill/>
          <a:ln/>
        </p:spPr>
        <p:txBody>
          <a:bodyPr wrap="none" lIns="0" tIns="0" rIns="0" bIns="0" rtlCol="0" anchor="t"/>
          <a:lstStyle/>
          <a:p>
            <a:pPr algn="l" indent="0" marL="0">
              <a:lnSpc>
                <a:spcPts val="1900"/>
              </a:lnSpc>
              <a:buNone/>
            </a:pPr>
            <a:r>
              <a:rPr lang="en-US" sz="1500" dirty="0">
                <a:solidFill>
                  <a:srgbClr val="FA95AF"/>
                </a:solidFill>
                <a:latin typeface="Anton" pitchFamily="34" charset="0"/>
                <a:ea typeface="Anton" pitchFamily="34" charset="-122"/>
                <a:cs typeface="Anton" pitchFamily="34" charset="-120"/>
              </a:rPr>
              <a:t>Geliştirme Önerileri</a:t>
            </a:r>
            <a:endParaRPr lang="en-US" sz="1500" dirty="0"/>
          </a:p>
        </p:txBody>
      </p:sp>
      <p:sp>
        <p:nvSpPr>
          <p:cNvPr id="7" name="Shape 4"/>
          <p:cNvSpPr/>
          <p:nvPr/>
        </p:nvSpPr>
        <p:spPr>
          <a:xfrm>
            <a:off x="7512963" y="1808619"/>
            <a:ext cx="77986" cy="77986"/>
          </a:xfrm>
          <a:prstGeom prst="roundRect">
            <a:avLst>
              <a:gd name="adj" fmla="val 586259"/>
            </a:avLst>
          </a:prstGeom>
          <a:solidFill>
            <a:srgbClr val="FA95AE"/>
          </a:solidFill>
          <a:ln/>
        </p:spPr>
      </p:sp>
      <p:sp>
        <p:nvSpPr>
          <p:cNvPr id="8" name="Text 5"/>
          <p:cNvSpPr/>
          <p:nvPr/>
        </p:nvSpPr>
        <p:spPr>
          <a:xfrm>
            <a:off x="7746921" y="1725811"/>
            <a:ext cx="2163247" cy="243721"/>
          </a:xfrm>
          <a:prstGeom prst="rect">
            <a:avLst/>
          </a:prstGeom>
          <a:noFill/>
          <a:ln/>
        </p:spPr>
        <p:txBody>
          <a:bodyPr wrap="none" lIns="0" tIns="0" rIns="0" bIns="0" rtlCol="0" anchor="t"/>
          <a:lstStyle/>
          <a:p>
            <a:pPr algn="l" indent="0" marL="0">
              <a:lnSpc>
                <a:spcPts val="1900"/>
              </a:lnSpc>
              <a:buNone/>
            </a:pPr>
            <a:r>
              <a:rPr lang="en-US" sz="1500" dirty="0">
                <a:solidFill>
                  <a:srgbClr val="E0D6DE"/>
                </a:solidFill>
                <a:latin typeface="Anton" pitchFamily="34" charset="0"/>
                <a:ea typeface="Anton" pitchFamily="34" charset="-122"/>
                <a:cs typeface="Anton" pitchFamily="34" charset="-120"/>
              </a:rPr>
              <a:t>Hata Kontrolü ve Doğrulama</a:t>
            </a:r>
            <a:endParaRPr lang="en-US" sz="1500" dirty="0"/>
          </a:p>
        </p:txBody>
      </p:sp>
      <p:sp>
        <p:nvSpPr>
          <p:cNvPr id="9" name="Text 6"/>
          <p:cNvSpPr/>
          <p:nvPr/>
        </p:nvSpPr>
        <p:spPr>
          <a:xfrm>
            <a:off x="7746921" y="2125504"/>
            <a:ext cx="4510445" cy="499348"/>
          </a:xfrm>
          <a:prstGeom prst="rect">
            <a:avLst/>
          </a:prstGeom>
          <a:noFill/>
          <a:ln/>
        </p:spPr>
        <p:txBody>
          <a:bodyPr wrap="square" lIns="0" tIns="0" rIns="0" bIns="0" rtlCol="0" anchor="t"/>
          <a:lstStyle/>
          <a:p>
            <a:pPr algn="l" indent="0" marL="0">
              <a:lnSpc>
                <a:spcPts val="1950"/>
              </a:lnSpc>
              <a:buNone/>
            </a:pPr>
            <a:r>
              <a:rPr lang="en-US" sz="1200" dirty="0">
                <a:solidFill>
                  <a:srgbClr val="E0D6DE"/>
                </a:solidFill>
                <a:latin typeface="Fira Sans" pitchFamily="34" charset="0"/>
                <a:ea typeface="Fira Sans" pitchFamily="34" charset="-122"/>
                <a:cs typeface="Fira Sans" pitchFamily="34" charset="-120"/>
              </a:rPr>
              <a:t>Not girişlerinde 0-100 aralık kontrolü ve NumberFormatException bağımsız mantıksal doğrulama</a:t>
            </a:r>
            <a:endParaRPr lang="en-US" sz="1200" dirty="0"/>
          </a:p>
        </p:txBody>
      </p:sp>
      <p:sp>
        <p:nvSpPr>
          <p:cNvPr id="10" name="Shape 7"/>
          <p:cNvSpPr/>
          <p:nvPr/>
        </p:nvSpPr>
        <p:spPr>
          <a:xfrm>
            <a:off x="7512963" y="3019723"/>
            <a:ext cx="77986" cy="77986"/>
          </a:xfrm>
          <a:prstGeom prst="roundRect">
            <a:avLst>
              <a:gd name="adj" fmla="val 586259"/>
            </a:avLst>
          </a:prstGeom>
          <a:solidFill>
            <a:srgbClr val="FA95AE"/>
          </a:solidFill>
          <a:ln/>
        </p:spPr>
      </p:sp>
      <p:sp>
        <p:nvSpPr>
          <p:cNvPr id="11" name="Text 8"/>
          <p:cNvSpPr/>
          <p:nvPr/>
        </p:nvSpPr>
        <p:spPr>
          <a:xfrm>
            <a:off x="7746921" y="2936915"/>
            <a:ext cx="1950482" cy="243721"/>
          </a:xfrm>
          <a:prstGeom prst="rect">
            <a:avLst/>
          </a:prstGeom>
          <a:noFill/>
          <a:ln/>
        </p:spPr>
        <p:txBody>
          <a:bodyPr wrap="none" lIns="0" tIns="0" rIns="0" bIns="0" rtlCol="0" anchor="t"/>
          <a:lstStyle/>
          <a:p>
            <a:pPr algn="l" indent="0" marL="0">
              <a:lnSpc>
                <a:spcPts val="1900"/>
              </a:lnSpc>
              <a:buNone/>
            </a:pPr>
            <a:r>
              <a:rPr lang="en-US" sz="1500" dirty="0">
                <a:solidFill>
                  <a:srgbClr val="E0D6DE"/>
                </a:solidFill>
                <a:latin typeface="Anton" pitchFamily="34" charset="0"/>
                <a:ea typeface="Anton" pitchFamily="34" charset="-122"/>
                <a:cs typeface="Anton" pitchFamily="34" charset="-120"/>
              </a:rPr>
              <a:t>Güçlü Yetkilendirme</a:t>
            </a:r>
            <a:endParaRPr lang="en-US" sz="1500" dirty="0"/>
          </a:p>
        </p:txBody>
      </p:sp>
      <p:sp>
        <p:nvSpPr>
          <p:cNvPr id="12" name="Text 9"/>
          <p:cNvSpPr/>
          <p:nvPr/>
        </p:nvSpPr>
        <p:spPr>
          <a:xfrm>
            <a:off x="7746921" y="3336608"/>
            <a:ext cx="4510445" cy="499348"/>
          </a:xfrm>
          <a:prstGeom prst="rect">
            <a:avLst/>
          </a:prstGeom>
          <a:noFill/>
          <a:ln/>
        </p:spPr>
        <p:txBody>
          <a:bodyPr wrap="square" lIns="0" tIns="0" rIns="0" bIns="0" rtlCol="0" anchor="t"/>
          <a:lstStyle/>
          <a:p>
            <a:pPr algn="l" indent="0" marL="0">
              <a:lnSpc>
                <a:spcPts val="1950"/>
              </a:lnSpc>
              <a:buNone/>
            </a:pPr>
            <a:r>
              <a:rPr lang="en-US" sz="1200" dirty="0">
                <a:solidFill>
                  <a:srgbClr val="E0D6DE"/>
                </a:solidFill>
                <a:latin typeface="Fira Sans" pitchFamily="34" charset="0"/>
                <a:ea typeface="Fira Sans" pitchFamily="34" charset="-122"/>
                <a:cs typeface="Fira Sans" pitchFamily="34" charset="-120"/>
              </a:rPr>
              <a:t>Öğretmen ve öğrenci girişleri için dinamik şifre sistemi implementasyonu</a:t>
            </a:r>
            <a:endParaRPr lang="en-US" sz="1200" dirty="0"/>
          </a:p>
        </p:txBody>
      </p:sp>
      <p:sp>
        <p:nvSpPr>
          <p:cNvPr id="13" name="Shape 10"/>
          <p:cNvSpPr/>
          <p:nvPr/>
        </p:nvSpPr>
        <p:spPr>
          <a:xfrm>
            <a:off x="7512963" y="4230826"/>
            <a:ext cx="77986" cy="77986"/>
          </a:xfrm>
          <a:prstGeom prst="roundRect">
            <a:avLst>
              <a:gd name="adj" fmla="val 586259"/>
            </a:avLst>
          </a:prstGeom>
          <a:solidFill>
            <a:srgbClr val="FA95AE"/>
          </a:solidFill>
          <a:ln/>
        </p:spPr>
      </p:sp>
      <p:sp>
        <p:nvSpPr>
          <p:cNvPr id="14" name="Text 11"/>
          <p:cNvSpPr/>
          <p:nvPr/>
        </p:nvSpPr>
        <p:spPr>
          <a:xfrm>
            <a:off x="7746921" y="4148018"/>
            <a:ext cx="1950482" cy="243721"/>
          </a:xfrm>
          <a:prstGeom prst="rect">
            <a:avLst/>
          </a:prstGeom>
          <a:noFill/>
          <a:ln/>
        </p:spPr>
        <p:txBody>
          <a:bodyPr wrap="none" lIns="0" tIns="0" rIns="0" bIns="0" rtlCol="0" anchor="t"/>
          <a:lstStyle/>
          <a:p>
            <a:pPr algn="l" indent="0" marL="0">
              <a:lnSpc>
                <a:spcPts val="1900"/>
              </a:lnSpc>
              <a:buNone/>
            </a:pPr>
            <a:r>
              <a:rPr lang="en-US" sz="1500" dirty="0">
                <a:solidFill>
                  <a:srgbClr val="E0D6DE"/>
                </a:solidFill>
                <a:latin typeface="Anton" pitchFamily="34" charset="0"/>
                <a:ea typeface="Anton" pitchFamily="34" charset="-122"/>
                <a:cs typeface="Anton" pitchFamily="34" charset="-120"/>
              </a:rPr>
              <a:t>Veri Senkronizasyonu</a:t>
            </a:r>
            <a:endParaRPr lang="en-US" sz="1500" dirty="0"/>
          </a:p>
        </p:txBody>
      </p:sp>
      <p:sp>
        <p:nvSpPr>
          <p:cNvPr id="15" name="Text 12"/>
          <p:cNvSpPr/>
          <p:nvPr/>
        </p:nvSpPr>
        <p:spPr>
          <a:xfrm>
            <a:off x="7746921" y="4547711"/>
            <a:ext cx="4510445" cy="499348"/>
          </a:xfrm>
          <a:prstGeom prst="rect">
            <a:avLst/>
          </a:prstGeom>
          <a:noFill/>
          <a:ln/>
        </p:spPr>
        <p:txBody>
          <a:bodyPr wrap="square" lIns="0" tIns="0" rIns="0" bIns="0" rtlCol="0" anchor="t"/>
          <a:lstStyle/>
          <a:p>
            <a:pPr algn="l" indent="0" marL="0">
              <a:lnSpc>
                <a:spcPts val="1950"/>
              </a:lnSpc>
              <a:buNone/>
            </a:pPr>
            <a:r>
              <a:rPr lang="en-US" sz="1200" dirty="0">
                <a:solidFill>
                  <a:srgbClr val="E0D6DE"/>
                </a:solidFill>
                <a:latin typeface="Fira Sans" pitchFamily="34" charset="0"/>
                <a:ea typeface="Fira Sans" pitchFamily="34" charset="-122"/>
                <a:cs typeface="Fira Sans" pitchFamily="34" charset="-120"/>
              </a:rPr>
              <a:t>Öğretmen silindiğinde assignedTeacherId otomatik güncelleme ile veri bütünlüğü</a:t>
            </a:r>
            <a:endParaRPr lang="en-US" sz="1200" dirty="0"/>
          </a:p>
        </p:txBody>
      </p:sp>
      <p:sp>
        <p:nvSpPr>
          <p:cNvPr id="16" name="Shape 13"/>
          <p:cNvSpPr/>
          <p:nvPr/>
        </p:nvSpPr>
        <p:spPr>
          <a:xfrm>
            <a:off x="7512963" y="5441930"/>
            <a:ext cx="77986" cy="77986"/>
          </a:xfrm>
          <a:prstGeom prst="roundRect">
            <a:avLst>
              <a:gd name="adj" fmla="val 586259"/>
            </a:avLst>
          </a:prstGeom>
          <a:solidFill>
            <a:srgbClr val="FA95AE"/>
          </a:solidFill>
          <a:ln/>
        </p:spPr>
      </p:sp>
      <p:sp>
        <p:nvSpPr>
          <p:cNvPr id="17" name="Text 14"/>
          <p:cNvSpPr/>
          <p:nvPr/>
        </p:nvSpPr>
        <p:spPr>
          <a:xfrm>
            <a:off x="7746921" y="5359122"/>
            <a:ext cx="1950482" cy="243721"/>
          </a:xfrm>
          <a:prstGeom prst="rect">
            <a:avLst/>
          </a:prstGeom>
          <a:noFill/>
          <a:ln/>
        </p:spPr>
        <p:txBody>
          <a:bodyPr wrap="none" lIns="0" tIns="0" rIns="0" bIns="0" rtlCol="0" anchor="t"/>
          <a:lstStyle/>
          <a:p>
            <a:pPr algn="l" indent="0" marL="0">
              <a:lnSpc>
                <a:spcPts val="1900"/>
              </a:lnSpc>
              <a:buNone/>
            </a:pPr>
            <a:r>
              <a:rPr lang="en-US" sz="1500" dirty="0">
                <a:solidFill>
                  <a:srgbClr val="E0D6DE"/>
                </a:solidFill>
                <a:latin typeface="Anton" pitchFamily="34" charset="0"/>
                <a:ea typeface="Anton" pitchFamily="34" charset="-122"/>
                <a:cs typeface="Anton" pitchFamily="34" charset="-120"/>
              </a:rPr>
              <a:t>UI İyileştirmesi</a:t>
            </a:r>
            <a:endParaRPr lang="en-US" sz="1500" dirty="0"/>
          </a:p>
        </p:txBody>
      </p:sp>
      <p:sp>
        <p:nvSpPr>
          <p:cNvPr id="18" name="Text 15"/>
          <p:cNvSpPr/>
          <p:nvPr/>
        </p:nvSpPr>
        <p:spPr>
          <a:xfrm>
            <a:off x="7746921" y="5758815"/>
            <a:ext cx="4510445" cy="249674"/>
          </a:xfrm>
          <a:prstGeom prst="rect">
            <a:avLst/>
          </a:prstGeom>
          <a:noFill/>
          <a:ln/>
        </p:spPr>
        <p:txBody>
          <a:bodyPr wrap="none" lIns="0" tIns="0" rIns="0" bIns="0" rtlCol="0" anchor="t"/>
          <a:lstStyle/>
          <a:p>
            <a:pPr algn="l" indent="0" marL="0">
              <a:lnSpc>
                <a:spcPts val="1950"/>
              </a:lnSpc>
              <a:buNone/>
            </a:pPr>
            <a:r>
              <a:rPr lang="en-US" sz="1200" dirty="0">
                <a:solidFill>
                  <a:srgbClr val="E0D6DE"/>
                </a:solidFill>
                <a:latin typeface="Fira Sans" pitchFamily="34" charset="0"/>
                <a:ea typeface="Fira Sans" pitchFamily="34" charset="-122"/>
                <a:cs typeface="Fira Sans" pitchFamily="34" charset="-120"/>
              </a:rPr>
              <a:t>Ardışık hata durumlarında daha anlaşılır kullanıcı uyarıları</a:t>
            </a:r>
            <a:endParaRPr lang="en-US" sz="1200" dirty="0"/>
          </a:p>
        </p:txBody>
      </p:sp>
      <p:sp>
        <p:nvSpPr>
          <p:cNvPr id="19" name="Shape 16"/>
          <p:cNvSpPr/>
          <p:nvPr/>
        </p:nvSpPr>
        <p:spPr>
          <a:xfrm>
            <a:off x="7512963" y="6403360"/>
            <a:ext cx="77986" cy="77986"/>
          </a:xfrm>
          <a:prstGeom prst="roundRect">
            <a:avLst>
              <a:gd name="adj" fmla="val 586259"/>
            </a:avLst>
          </a:prstGeom>
          <a:solidFill>
            <a:srgbClr val="FA95AE"/>
          </a:solidFill>
          <a:ln/>
        </p:spPr>
      </p:sp>
      <p:sp>
        <p:nvSpPr>
          <p:cNvPr id="20" name="Text 17"/>
          <p:cNvSpPr/>
          <p:nvPr/>
        </p:nvSpPr>
        <p:spPr>
          <a:xfrm>
            <a:off x="7746921" y="6320552"/>
            <a:ext cx="1950482" cy="243721"/>
          </a:xfrm>
          <a:prstGeom prst="rect">
            <a:avLst/>
          </a:prstGeom>
          <a:noFill/>
          <a:ln/>
        </p:spPr>
        <p:txBody>
          <a:bodyPr wrap="none" lIns="0" tIns="0" rIns="0" bIns="0" rtlCol="0" anchor="t"/>
          <a:lstStyle/>
          <a:p>
            <a:pPr algn="l" indent="0" marL="0">
              <a:lnSpc>
                <a:spcPts val="1900"/>
              </a:lnSpc>
              <a:buNone/>
            </a:pPr>
            <a:r>
              <a:rPr lang="en-US" sz="1500" dirty="0">
                <a:solidFill>
                  <a:srgbClr val="E0D6DE"/>
                </a:solidFill>
                <a:latin typeface="Anton" pitchFamily="34" charset="0"/>
                <a:ea typeface="Anton" pitchFamily="34" charset="-122"/>
                <a:cs typeface="Anton" pitchFamily="34" charset="-120"/>
              </a:rPr>
              <a:t>Veritabanı Geçiş Planı</a:t>
            </a:r>
            <a:endParaRPr lang="en-US" sz="1500" dirty="0"/>
          </a:p>
        </p:txBody>
      </p:sp>
      <p:sp>
        <p:nvSpPr>
          <p:cNvPr id="21" name="Text 18"/>
          <p:cNvSpPr/>
          <p:nvPr/>
        </p:nvSpPr>
        <p:spPr>
          <a:xfrm>
            <a:off x="7746921" y="6720245"/>
            <a:ext cx="4510445" cy="499348"/>
          </a:xfrm>
          <a:prstGeom prst="rect">
            <a:avLst/>
          </a:prstGeom>
          <a:noFill/>
          <a:ln/>
        </p:spPr>
        <p:txBody>
          <a:bodyPr wrap="square" lIns="0" tIns="0" rIns="0" bIns="0" rtlCol="0" anchor="t"/>
          <a:lstStyle/>
          <a:p>
            <a:pPr algn="l" indent="0" marL="0">
              <a:lnSpc>
                <a:spcPts val="1950"/>
              </a:lnSpc>
              <a:buNone/>
            </a:pPr>
            <a:r>
              <a:rPr lang="en-US" sz="1200" dirty="0">
                <a:solidFill>
                  <a:srgbClr val="E0D6DE"/>
                </a:solidFill>
                <a:latin typeface="Fira Sans" pitchFamily="34" charset="0"/>
                <a:ea typeface="Fira Sans" pitchFamily="34" charset="-122"/>
                <a:cs typeface="Fira Sans" pitchFamily="34" charset="-120"/>
              </a:rPr>
              <a:t>FileHelper soyutlaması ile MySQL/PostgreSQL geçişi için altyapı hazırlığı</a:t>
            </a:r>
            <a:endParaRPr lang="en-US" sz="12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793790" y="1334691"/>
            <a:ext cx="1518761" cy="426244"/>
          </a:xfrm>
          <a:prstGeom prst="roundRect">
            <a:avLst>
              <a:gd name="adj" fmla="val 6386"/>
            </a:avLst>
          </a:prstGeom>
          <a:solidFill>
            <a:srgbClr val="490315"/>
          </a:solidFill>
          <a:ln/>
        </p:spPr>
      </p:sp>
      <p:sp>
        <p:nvSpPr>
          <p:cNvPr id="3" name="Text 1"/>
          <p:cNvSpPr/>
          <p:nvPr/>
        </p:nvSpPr>
        <p:spPr>
          <a:xfrm>
            <a:off x="929878" y="1402675"/>
            <a:ext cx="1246584" cy="290274"/>
          </a:xfrm>
          <a:prstGeom prst="rect">
            <a:avLst/>
          </a:prstGeom>
          <a:noFill/>
          <a:ln/>
        </p:spPr>
        <p:txBody>
          <a:bodyPr wrap="none" lIns="0" tIns="0" rIns="0" bIns="0" rtlCol="0" anchor="t"/>
          <a:lstStyle/>
          <a:p>
            <a:pPr algn="l" indent="0" marL="0">
              <a:lnSpc>
                <a:spcPts val="2250"/>
              </a:lnSpc>
              <a:buNone/>
            </a:pPr>
            <a:r>
              <a:rPr lang="en-US" sz="1400" dirty="0">
                <a:solidFill>
                  <a:srgbClr val="E0D6DE"/>
                </a:solidFill>
                <a:latin typeface="Fira Sans" pitchFamily="34" charset="0"/>
                <a:ea typeface="Fira Sans" pitchFamily="34" charset="-122"/>
                <a:cs typeface="Fira Sans" pitchFamily="34" charset="-120"/>
              </a:rPr>
              <a:t>PROJE KAPSAMI</a:t>
            </a:r>
            <a:endParaRPr lang="en-US" sz="1400" dirty="0"/>
          </a:p>
        </p:txBody>
      </p:sp>
      <p:sp>
        <p:nvSpPr>
          <p:cNvPr id="4" name="Text 2"/>
          <p:cNvSpPr/>
          <p:nvPr/>
        </p:nvSpPr>
        <p:spPr>
          <a:xfrm>
            <a:off x="793790" y="1851660"/>
            <a:ext cx="7808119" cy="708779"/>
          </a:xfrm>
          <a:prstGeom prst="rect">
            <a:avLst/>
          </a:prstGeom>
          <a:noFill/>
          <a:ln/>
        </p:spPr>
        <p:txBody>
          <a:bodyPr wrap="none" lIns="0" tIns="0" rIns="0" bIns="0" rtlCol="0" anchor="t"/>
          <a:lstStyle/>
          <a:p>
            <a:pPr algn="l" indent="0" marL="0">
              <a:lnSpc>
                <a:spcPts val="5550"/>
              </a:lnSpc>
              <a:buNone/>
            </a:pPr>
            <a:r>
              <a:rPr lang="en-US" sz="4450" dirty="0">
                <a:solidFill>
                  <a:srgbClr val="FA95AF"/>
                </a:solidFill>
                <a:latin typeface="Anton" pitchFamily="34" charset="0"/>
                <a:ea typeface="Anton" pitchFamily="34" charset="-122"/>
                <a:cs typeface="Anton" pitchFamily="34" charset="-120"/>
              </a:rPr>
              <a:t>Sistemin Temel Amacı ve Hedefleri</a:t>
            </a:r>
            <a:endParaRPr lang="en-US" sz="4450" dirty="0"/>
          </a:p>
        </p:txBody>
      </p:sp>
      <p:sp>
        <p:nvSpPr>
          <p:cNvPr id="5" name="Text 3"/>
          <p:cNvSpPr/>
          <p:nvPr/>
        </p:nvSpPr>
        <p:spPr>
          <a:xfrm>
            <a:off x="793790" y="3104674"/>
            <a:ext cx="6244709" cy="1814513"/>
          </a:xfrm>
          <a:prstGeom prst="rect">
            <a:avLst/>
          </a:prstGeom>
          <a:noFill/>
          <a:ln/>
        </p:spPr>
        <p:txBody>
          <a:bodyPr wrap="square" lIns="0" tIns="0" rIns="0" bIns="0" rtlCol="0" anchor="t"/>
          <a:lstStyle/>
          <a:p>
            <a:pPr algn="l" indent="0" marL="0">
              <a:lnSpc>
                <a:spcPts val="2850"/>
              </a:lnSpc>
              <a:buNone/>
            </a:pPr>
            <a:r>
              <a:rPr lang="en-US" sz="1750" dirty="0">
                <a:solidFill>
                  <a:srgbClr val="E0D6DE"/>
                </a:solidFill>
                <a:latin typeface="Fira Sans" pitchFamily="34" charset="0"/>
                <a:ea typeface="Fira Sans" pitchFamily="34" charset="-122"/>
                <a:cs typeface="Fira Sans" pitchFamily="34" charset="-120"/>
              </a:rPr>
              <a:t>Bu final raporu, komut satırı arayüzünde (CLI) geliştirilen kapsamlı bir Öğrenci Bilgi Sistemi'nin teknik detaylarını sunmaktadır. Sistem, modern yazılım mühendisliği prensiplerine uygun olarak tasarlanmış ve üç farklı kullanıcı rolünü desteklemektedir.</a:t>
            </a:r>
            <a:endParaRPr lang="en-US" sz="1750" dirty="0"/>
          </a:p>
        </p:txBody>
      </p:sp>
      <p:sp>
        <p:nvSpPr>
          <p:cNvPr id="6" name="Text 4"/>
          <p:cNvSpPr/>
          <p:nvPr/>
        </p:nvSpPr>
        <p:spPr>
          <a:xfrm>
            <a:off x="793790" y="5123259"/>
            <a:ext cx="6244709" cy="1451610"/>
          </a:xfrm>
          <a:prstGeom prst="rect">
            <a:avLst/>
          </a:prstGeom>
          <a:noFill/>
          <a:ln/>
        </p:spPr>
        <p:txBody>
          <a:bodyPr wrap="square" lIns="0" tIns="0" rIns="0" bIns="0" rtlCol="0" anchor="t"/>
          <a:lstStyle/>
          <a:p>
            <a:pPr algn="l" indent="0" marL="0">
              <a:lnSpc>
                <a:spcPts val="2850"/>
              </a:lnSpc>
              <a:buNone/>
            </a:pPr>
            <a:r>
              <a:rPr lang="en-US" sz="1750" b="1" dirty="0">
                <a:solidFill>
                  <a:srgbClr val="E0D6DE"/>
                </a:solidFill>
                <a:latin typeface="Fira Sans" pitchFamily="34" charset="0"/>
                <a:ea typeface="Fira Sans" pitchFamily="34" charset="-122"/>
                <a:cs typeface="Fira Sans" pitchFamily="34" charset="-120"/>
              </a:rPr>
              <a:t>Temel hedef:</a:t>
            </a:r>
            <a:pPr algn="l" indent="0" marL="0">
              <a:lnSpc>
                <a:spcPts val="2850"/>
              </a:lnSpc>
              <a:buNone/>
            </a:pPr>
            <a:r>
              <a:rPr lang="en-US" sz="1750" dirty="0">
                <a:solidFill>
                  <a:srgbClr val="E0D6DE"/>
                </a:solidFill>
                <a:latin typeface="Fira Sans" pitchFamily="34" charset="0"/>
                <a:ea typeface="Fira Sans" pitchFamily="34" charset="-122"/>
                <a:cs typeface="Fira Sans" pitchFamily="34" charset="-120"/>
              </a:rPr>
              <a:t> Admin, Öğretmen ve Öğrenci rollerine ait yönetim, eğitim ve kayıt işlemlerini tek bir modüler sistemde toplamak ve SOLID prensipleri ile veri kalıcılığını sağlamaktır.</a:t>
            </a:r>
            <a:endParaRPr lang="en-US" sz="1750" dirty="0"/>
          </a:p>
        </p:txBody>
      </p:sp>
      <p:sp>
        <p:nvSpPr>
          <p:cNvPr id="7" name="Text 5"/>
          <p:cNvSpPr/>
          <p:nvPr/>
        </p:nvSpPr>
        <p:spPr>
          <a:xfrm>
            <a:off x="7599521" y="3127415"/>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FA95AF"/>
                </a:solidFill>
                <a:latin typeface="Anton" pitchFamily="34" charset="0"/>
                <a:ea typeface="Anton" pitchFamily="34" charset="-122"/>
                <a:cs typeface="Anton" pitchFamily="34" charset="-120"/>
              </a:rPr>
              <a:t>Yönetilen Veri Varlıkları</a:t>
            </a:r>
            <a:endParaRPr lang="en-US" sz="2200" dirty="0"/>
          </a:p>
        </p:txBody>
      </p:sp>
      <p:sp>
        <p:nvSpPr>
          <p:cNvPr id="8" name="Text 6"/>
          <p:cNvSpPr/>
          <p:nvPr/>
        </p:nvSpPr>
        <p:spPr>
          <a:xfrm>
            <a:off x="7599521" y="3708559"/>
            <a:ext cx="62447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E0D6DE"/>
                </a:solidFill>
                <a:latin typeface="Fira Sans" pitchFamily="34" charset="0"/>
                <a:ea typeface="Fira Sans" pitchFamily="34" charset="-122"/>
                <a:cs typeface="Fira Sans" pitchFamily="34" charset="-120"/>
              </a:rPr>
              <a:t>Öğretmenler (Teachers)</a:t>
            </a:r>
            <a:endParaRPr lang="en-US" sz="1750" dirty="0"/>
          </a:p>
        </p:txBody>
      </p:sp>
      <p:sp>
        <p:nvSpPr>
          <p:cNvPr id="9" name="Text 7"/>
          <p:cNvSpPr/>
          <p:nvPr/>
        </p:nvSpPr>
        <p:spPr>
          <a:xfrm>
            <a:off x="7599521" y="4150757"/>
            <a:ext cx="62447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E0D6DE"/>
                </a:solidFill>
                <a:latin typeface="Fira Sans" pitchFamily="34" charset="0"/>
                <a:ea typeface="Fira Sans" pitchFamily="34" charset="-122"/>
                <a:cs typeface="Fira Sans" pitchFamily="34" charset="-120"/>
              </a:rPr>
              <a:t>Öğrenciler (Students)</a:t>
            </a:r>
            <a:endParaRPr lang="en-US" sz="1750" dirty="0"/>
          </a:p>
        </p:txBody>
      </p:sp>
      <p:sp>
        <p:nvSpPr>
          <p:cNvPr id="10" name="Text 8"/>
          <p:cNvSpPr/>
          <p:nvPr/>
        </p:nvSpPr>
        <p:spPr>
          <a:xfrm>
            <a:off x="7599521" y="4592955"/>
            <a:ext cx="62447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E0D6DE"/>
                </a:solidFill>
                <a:latin typeface="Fira Sans" pitchFamily="34" charset="0"/>
                <a:ea typeface="Fira Sans" pitchFamily="34" charset="-122"/>
                <a:cs typeface="Fira Sans" pitchFamily="34" charset="-120"/>
              </a:rPr>
              <a:t>Dersler (Courses)</a:t>
            </a:r>
            <a:endParaRPr lang="en-US" sz="1750" dirty="0"/>
          </a:p>
        </p:txBody>
      </p:sp>
      <p:sp>
        <p:nvSpPr>
          <p:cNvPr id="11" name="Text 9"/>
          <p:cNvSpPr/>
          <p:nvPr/>
        </p:nvSpPr>
        <p:spPr>
          <a:xfrm>
            <a:off x="7599521" y="5035153"/>
            <a:ext cx="62447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E0D6DE"/>
                </a:solidFill>
                <a:latin typeface="Fira Sans" pitchFamily="34" charset="0"/>
                <a:ea typeface="Fira Sans" pitchFamily="34" charset="-122"/>
                <a:cs typeface="Fira Sans" pitchFamily="34" charset="-120"/>
              </a:rPr>
              <a:t>Notlar ve Kayıtlar (Grades)</a:t>
            </a:r>
            <a:endParaRPr lang="en-US" sz="1750" dirty="0"/>
          </a:p>
        </p:txBody>
      </p:sp>
      <p:sp>
        <p:nvSpPr>
          <p:cNvPr id="12" name="Text 10"/>
          <p:cNvSpPr/>
          <p:nvPr/>
        </p:nvSpPr>
        <p:spPr>
          <a:xfrm>
            <a:off x="7599521" y="5602129"/>
            <a:ext cx="6244709" cy="1088708"/>
          </a:xfrm>
          <a:prstGeom prst="rect">
            <a:avLst/>
          </a:prstGeom>
          <a:noFill/>
          <a:ln/>
        </p:spPr>
        <p:txBody>
          <a:bodyPr wrap="square" lIns="0" tIns="0" rIns="0" bIns="0" rtlCol="0" anchor="t"/>
          <a:lstStyle/>
          <a:p>
            <a:pPr algn="l" indent="0" marL="0">
              <a:lnSpc>
                <a:spcPts val="2850"/>
              </a:lnSpc>
              <a:buNone/>
            </a:pPr>
            <a:r>
              <a:rPr lang="en-US" sz="1750" dirty="0">
                <a:solidFill>
                  <a:srgbClr val="E0D6DE"/>
                </a:solidFill>
                <a:latin typeface="Fira Sans" pitchFamily="34" charset="0"/>
                <a:ea typeface="Fira Sans" pitchFamily="34" charset="-122"/>
                <a:cs typeface="Fira Sans" pitchFamily="34" charset="-120"/>
              </a:rPr>
              <a:t>Tüm kullanıcı etkileşimleri rol bazlı menüler üzerinden gerçekleştirilir ve veriler yerel metin dosyalarında kalıcı olarak saklanır.</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Shape 0"/>
          <p:cNvSpPr/>
          <p:nvPr/>
        </p:nvSpPr>
        <p:spPr>
          <a:xfrm>
            <a:off x="6339126" y="975479"/>
            <a:ext cx="994410" cy="236220"/>
          </a:xfrm>
          <a:prstGeom prst="roundRect">
            <a:avLst>
              <a:gd name="adj" fmla="val 5974"/>
            </a:avLst>
          </a:prstGeom>
          <a:noFill/>
          <a:ln w="7620">
            <a:solidFill>
              <a:srgbClr val="FA95AE"/>
            </a:solidFill>
            <a:prstDash val="solid"/>
          </a:ln>
        </p:spPr>
      </p:sp>
      <p:pic>
        <p:nvPicPr>
          <p:cNvPr id="4" name="Image 1" descr="preencoded.pn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417231" y="1046559"/>
            <a:ext cx="94059" cy="94059"/>
          </a:xfrm>
          <a:prstGeom prst="rect">
            <a:avLst/>
          </a:prstGeom>
        </p:spPr>
      </p:pic>
      <p:sp>
        <p:nvSpPr>
          <p:cNvPr id="5" name="Text 1"/>
          <p:cNvSpPr/>
          <p:nvPr/>
        </p:nvSpPr>
        <p:spPr>
          <a:xfrm>
            <a:off x="6558320" y="1018342"/>
            <a:ext cx="697111" cy="150495"/>
          </a:xfrm>
          <a:prstGeom prst="rect">
            <a:avLst/>
          </a:prstGeom>
          <a:noFill/>
          <a:ln/>
        </p:spPr>
        <p:txBody>
          <a:bodyPr wrap="none" lIns="0" tIns="0" rIns="0" bIns="0" rtlCol="0" anchor="t"/>
          <a:lstStyle/>
          <a:p>
            <a:pPr algn="l" indent="0" marL="0">
              <a:lnSpc>
                <a:spcPts val="1150"/>
              </a:lnSpc>
              <a:buNone/>
            </a:pPr>
            <a:r>
              <a:rPr lang="en-US" sz="700" dirty="0">
                <a:solidFill>
                  <a:srgbClr val="FA95AE"/>
                </a:solidFill>
                <a:latin typeface="Fira Sans" pitchFamily="34" charset="0"/>
                <a:ea typeface="Fira Sans" pitchFamily="34" charset="-122"/>
                <a:cs typeface="Fira Sans" pitchFamily="34" charset="-120"/>
              </a:rPr>
              <a:t>MIMARI TASARIM</a:t>
            </a:r>
            <a:endParaRPr lang="en-US" sz="700" dirty="0"/>
          </a:p>
        </p:txBody>
      </p:sp>
      <p:sp>
        <p:nvSpPr>
          <p:cNvPr id="6" name="Text 2"/>
          <p:cNvSpPr/>
          <p:nvPr/>
        </p:nvSpPr>
        <p:spPr>
          <a:xfrm>
            <a:off x="6339126" y="1258729"/>
            <a:ext cx="4294227" cy="367427"/>
          </a:xfrm>
          <a:prstGeom prst="rect">
            <a:avLst/>
          </a:prstGeom>
          <a:noFill/>
          <a:ln/>
        </p:spPr>
        <p:txBody>
          <a:bodyPr wrap="none" lIns="0" tIns="0" rIns="0" bIns="0" rtlCol="0" anchor="t"/>
          <a:lstStyle/>
          <a:p>
            <a:pPr algn="l" indent="0" marL="0">
              <a:lnSpc>
                <a:spcPts val="2850"/>
              </a:lnSpc>
              <a:buNone/>
            </a:pPr>
            <a:r>
              <a:rPr lang="en-US" sz="2300" dirty="0">
                <a:solidFill>
                  <a:srgbClr val="FA95AF"/>
                </a:solidFill>
                <a:latin typeface="Anton" pitchFamily="34" charset="0"/>
                <a:ea typeface="Anton" pitchFamily="34" charset="-122"/>
                <a:cs typeface="Anton" pitchFamily="34" charset="-120"/>
              </a:rPr>
              <a:t>Katmanlı Mimari ve SOLID Prensipleri</a:t>
            </a:r>
            <a:endParaRPr lang="en-US" sz="2300" dirty="0"/>
          </a:p>
        </p:txBody>
      </p:sp>
      <p:sp>
        <p:nvSpPr>
          <p:cNvPr id="7" name="Text 3"/>
          <p:cNvSpPr/>
          <p:nvPr/>
        </p:nvSpPr>
        <p:spPr>
          <a:xfrm>
            <a:off x="6339126" y="1802487"/>
            <a:ext cx="7438549" cy="376238"/>
          </a:xfrm>
          <a:prstGeom prst="rect">
            <a:avLst/>
          </a:prstGeom>
          <a:noFill/>
          <a:ln/>
        </p:spPr>
        <p:txBody>
          <a:bodyPr wrap="square" lIns="0" tIns="0" rIns="0" bIns="0" rtlCol="0" anchor="t"/>
          <a:lstStyle/>
          <a:p>
            <a:pPr algn="l" indent="0" marL="0">
              <a:lnSpc>
                <a:spcPts val="1450"/>
              </a:lnSpc>
              <a:buNone/>
            </a:pPr>
            <a:r>
              <a:rPr lang="en-US" sz="900" dirty="0">
                <a:solidFill>
                  <a:srgbClr val="E0D6DE"/>
                </a:solidFill>
                <a:latin typeface="Fira Sans" pitchFamily="34" charset="0"/>
                <a:ea typeface="Fira Sans" pitchFamily="34" charset="-122"/>
                <a:cs typeface="Fira Sans" pitchFamily="34" charset="-120"/>
              </a:rPr>
              <a:t>Sistem, Katmanlı Mimari ve Tek Sorumluluk Prensibi (SRP) temel alınarak tasarlanmıştır. Bu yaklaşım, iş mantığının veri kalıcılığından ve sunumdan tamamen ayrılmasını sağlayarak bakım kolaylığı ve genişletilebilirlik sunar.</a:t>
            </a:r>
            <a:endParaRPr lang="en-US" sz="900" dirty="0"/>
          </a:p>
        </p:txBody>
      </p:sp>
      <p:sp>
        <p:nvSpPr>
          <p:cNvPr id="8" name="Shape 4"/>
          <p:cNvSpPr/>
          <p:nvPr/>
        </p:nvSpPr>
        <p:spPr>
          <a:xfrm>
            <a:off x="6339126" y="2311003"/>
            <a:ext cx="7438549" cy="1147643"/>
          </a:xfrm>
          <a:prstGeom prst="roundRect">
            <a:avLst>
              <a:gd name="adj" fmla="val 1537"/>
            </a:avLst>
          </a:prstGeom>
          <a:solidFill>
            <a:srgbClr val="3E3E3E"/>
          </a:solidFill>
          <a:ln/>
        </p:spPr>
      </p:sp>
      <p:sp>
        <p:nvSpPr>
          <p:cNvPr id="9" name="Shape 5"/>
          <p:cNvSpPr/>
          <p:nvPr/>
        </p:nvSpPr>
        <p:spPr>
          <a:xfrm>
            <a:off x="6456640" y="2428518"/>
            <a:ext cx="352782" cy="352782"/>
          </a:xfrm>
          <a:prstGeom prst="roundRect">
            <a:avLst>
              <a:gd name="adj" fmla="val 25917098"/>
            </a:avLst>
          </a:prstGeom>
          <a:solidFill>
            <a:srgbClr val="FA95AE"/>
          </a:solidFill>
          <a:ln/>
        </p:spPr>
      </p:sp>
      <p:pic>
        <p:nvPicPr>
          <p:cNvPr id="10" name="Image 2" descr="preencoded.png">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553676" y="2525435"/>
            <a:ext cx="158710" cy="158710"/>
          </a:xfrm>
          <a:prstGeom prst="rect">
            <a:avLst/>
          </a:prstGeom>
        </p:spPr>
      </p:pic>
      <p:sp>
        <p:nvSpPr>
          <p:cNvPr id="11" name="Text 6"/>
          <p:cNvSpPr/>
          <p:nvPr/>
        </p:nvSpPr>
        <p:spPr>
          <a:xfrm>
            <a:off x="6456640" y="2898815"/>
            <a:ext cx="1470065" cy="183713"/>
          </a:xfrm>
          <a:prstGeom prst="rect">
            <a:avLst/>
          </a:prstGeom>
          <a:noFill/>
          <a:ln/>
        </p:spPr>
        <p:txBody>
          <a:bodyPr wrap="none" lIns="0" tIns="0" rIns="0" bIns="0" rtlCol="0" anchor="t"/>
          <a:lstStyle/>
          <a:p>
            <a:pPr algn="l" indent="0" marL="0">
              <a:lnSpc>
                <a:spcPts val="1400"/>
              </a:lnSpc>
              <a:buNone/>
            </a:pPr>
            <a:r>
              <a:rPr lang="en-US" sz="1150" dirty="0">
                <a:solidFill>
                  <a:srgbClr val="E0D6DE"/>
                </a:solidFill>
                <a:latin typeface="Anton" pitchFamily="34" charset="0"/>
                <a:ea typeface="Anton" pitchFamily="34" charset="-122"/>
                <a:cs typeface="Anton" pitchFamily="34" charset="-120"/>
              </a:rPr>
              <a:t>Varlık Katmanı</a:t>
            </a:r>
            <a:endParaRPr lang="en-US" sz="1150" dirty="0"/>
          </a:p>
        </p:txBody>
      </p:sp>
      <p:sp>
        <p:nvSpPr>
          <p:cNvPr id="12" name="Text 7"/>
          <p:cNvSpPr/>
          <p:nvPr/>
        </p:nvSpPr>
        <p:spPr>
          <a:xfrm>
            <a:off x="6456640" y="3153013"/>
            <a:ext cx="7203519" cy="188119"/>
          </a:xfrm>
          <a:prstGeom prst="rect">
            <a:avLst/>
          </a:prstGeom>
          <a:noFill/>
          <a:ln/>
        </p:spPr>
        <p:txBody>
          <a:bodyPr wrap="none" lIns="0" tIns="0" rIns="0" bIns="0" rtlCol="0" anchor="t"/>
          <a:lstStyle/>
          <a:p>
            <a:pPr algn="l" indent="0" marL="0">
              <a:lnSpc>
                <a:spcPts val="1450"/>
              </a:lnSpc>
              <a:buNone/>
            </a:pPr>
            <a:r>
              <a:rPr lang="en-US" sz="900" dirty="0">
                <a:solidFill>
                  <a:srgbClr val="E0D6DE"/>
                </a:solidFill>
                <a:latin typeface="Fira Sans" pitchFamily="34" charset="0"/>
                <a:ea typeface="Fira Sans" pitchFamily="34" charset="-122"/>
                <a:cs typeface="Fira Sans" pitchFamily="34" charset="-120"/>
              </a:rPr>
              <a:t>Teacher, Student, Course sınıfları sadece veri alanlarını ve serileştirme metotlarını içerir. İş mantığı barındırmaz.</a:t>
            </a:r>
            <a:endParaRPr lang="en-US" sz="900" dirty="0"/>
          </a:p>
        </p:txBody>
      </p:sp>
      <p:sp>
        <p:nvSpPr>
          <p:cNvPr id="13" name="Shape 8"/>
          <p:cNvSpPr/>
          <p:nvPr/>
        </p:nvSpPr>
        <p:spPr>
          <a:xfrm>
            <a:off x="6339126" y="3576161"/>
            <a:ext cx="7438549" cy="1147643"/>
          </a:xfrm>
          <a:prstGeom prst="roundRect">
            <a:avLst>
              <a:gd name="adj" fmla="val 1537"/>
            </a:avLst>
          </a:prstGeom>
          <a:solidFill>
            <a:srgbClr val="3E3E3E"/>
          </a:solidFill>
          <a:ln/>
        </p:spPr>
      </p:sp>
      <p:sp>
        <p:nvSpPr>
          <p:cNvPr id="14" name="Shape 9"/>
          <p:cNvSpPr/>
          <p:nvPr/>
        </p:nvSpPr>
        <p:spPr>
          <a:xfrm>
            <a:off x="6456640" y="3693676"/>
            <a:ext cx="352782" cy="352782"/>
          </a:xfrm>
          <a:prstGeom prst="roundRect">
            <a:avLst>
              <a:gd name="adj" fmla="val 25917098"/>
            </a:avLst>
          </a:prstGeom>
          <a:solidFill>
            <a:srgbClr val="FA95AE"/>
          </a:solidFill>
          <a:ln/>
        </p:spPr>
      </p:sp>
      <p:pic>
        <p:nvPicPr>
          <p:cNvPr id="15" name="Image 3" descr="preencoded.png">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553676" y="3790593"/>
            <a:ext cx="158710" cy="158710"/>
          </a:xfrm>
          <a:prstGeom prst="rect">
            <a:avLst/>
          </a:prstGeom>
        </p:spPr>
      </p:pic>
      <p:sp>
        <p:nvSpPr>
          <p:cNvPr id="16" name="Text 10"/>
          <p:cNvSpPr/>
          <p:nvPr/>
        </p:nvSpPr>
        <p:spPr>
          <a:xfrm>
            <a:off x="6456640" y="4163973"/>
            <a:ext cx="1470065" cy="183713"/>
          </a:xfrm>
          <a:prstGeom prst="rect">
            <a:avLst/>
          </a:prstGeom>
          <a:noFill/>
          <a:ln/>
        </p:spPr>
        <p:txBody>
          <a:bodyPr wrap="none" lIns="0" tIns="0" rIns="0" bIns="0" rtlCol="0" anchor="t"/>
          <a:lstStyle/>
          <a:p>
            <a:pPr algn="l" indent="0" marL="0">
              <a:lnSpc>
                <a:spcPts val="1400"/>
              </a:lnSpc>
              <a:buNone/>
            </a:pPr>
            <a:r>
              <a:rPr lang="en-US" sz="1150" dirty="0">
                <a:solidFill>
                  <a:srgbClr val="E0D6DE"/>
                </a:solidFill>
                <a:latin typeface="Anton" pitchFamily="34" charset="0"/>
                <a:ea typeface="Anton" pitchFamily="34" charset="-122"/>
                <a:cs typeface="Anton" pitchFamily="34" charset="-120"/>
              </a:rPr>
              <a:t>İş Mantığı Katmanı</a:t>
            </a:r>
            <a:endParaRPr lang="en-US" sz="1150" dirty="0"/>
          </a:p>
        </p:txBody>
      </p:sp>
      <p:sp>
        <p:nvSpPr>
          <p:cNvPr id="17" name="Text 11"/>
          <p:cNvSpPr/>
          <p:nvPr/>
        </p:nvSpPr>
        <p:spPr>
          <a:xfrm>
            <a:off x="6456640" y="4418171"/>
            <a:ext cx="7203519" cy="188119"/>
          </a:xfrm>
          <a:prstGeom prst="rect">
            <a:avLst/>
          </a:prstGeom>
          <a:noFill/>
          <a:ln/>
        </p:spPr>
        <p:txBody>
          <a:bodyPr wrap="none" lIns="0" tIns="0" rIns="0" bIns="0" rtlCol="0" anchor="t"/>
          <a:lstStyle/>
          <a:p>
            <a:pPr algn="l" indent="0" marL="0">
              <a:lnSpc>
                <a:spcPts val="1450"/>
              </a:lnSpc>
              <a:buNone/>
            </a:pPr>
            <a:r>
              <a:rPr lang="en-US" sz="900" dirty="0">
                <a:solidFill>
                  <a:srgbClr val="E0D6DE"/>
                </a:solidFill>
                <a:latin typeface="Fira Sans" pitchFamily="34" charset="0"/>
                <a:ea typeface="Fira Sans" pitchFamily="34" charset="-122"/>
                <a:cs typeface="Fira Sans" pitchFamily="34" charset="-120"/>
              </a:rPr>
              <a:t>Manager sınıfları iş kurallarını, ID kontrolü, isim çakışması ve not hesaplamalarını yönetir.</a:t>
            </a:r>
            <a:endParaRPr lang="en-US" sz="900" dirty="0"/>
          </a:p>
        </p:txBody>
      </p:sp>
      <p:sp>
        <p:nvSpPr>
          <p:cNvPr id="18" name="Shape 12"/>
          <p:cNvSpPr/>
          <p:nvPr/>
        </p:nvSpPr>
        <p:spPr>
          <a:xfrm>
            <a:off x="6339126" y="4841319"/>
            <a:ext cx="7438549" cy="1147643"/>
          </a:xfrm>
          <a:prstGeom prst="roundRect">
            <a:avLst>
              <a:gd name="adj" fmla="val 1537"/>
            </a:avLst>
          </a:prstGeom>
          <a:solidFill>
            <a:srgbClr val="3E3E3E"/>
          </a:solidFill>
          <a:ln/>
        </p:spPr>
      </p:sp>
      <p:sp>
        <p:nvSpPr>
          <p:cNvPr id="19" name="Shape 13"/>
          <p:cNvSpPr/>
          <p:nvPr/>
        </p:nvSpPr>
        <p:spPr>
          <a:xfrm>
            <a:off x="6456640" y="4958834"/>
            <a:ext cx="352782" cy="352782"/>
          </a:xfrm>
          <a:prstGeom prst="roundRect">
            <a:avLst>
              <a:gd name="adj" fmla="val 25917098"/>
            </a:avLst>
          </a:prstGeom>
          <a:solidFill>
            <a:srgbClr val="FA95AE"/>
          </a:solidFill>
          <a:ln/>
        </p:spPr>
      </p:sp>
      <p:pic>
        <p:nvPicPr>
          <p:cNvPr id="20" name="Image 4" descr="preencoded.png">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553676" y="5055751"/>
            <a:ext cx="158710" cy="158710"/>
          </a:xfrm>
          <a:prstGeom prst="rect">
            <a:avLst/>
          </a:prstGeom>
        </p:spPr>
      </p:pic>
      <p:sp>
        <p:nvSpPr>
          <p:cNvPr id="21" name="Text 14"/>
          <p:cNvSpPr/>
          <p:nvPr/>
        </p:nvSpPr>
        <p:spPr>
          <a:xfrm>
            <a:off x="6456640" y="5429131"/>
            <a:ext cx="1470065" cy="183713"/>
          </a:xfrm>
          <a:prstGeom prst="rect">
            <a:avLst/>
          </a:prstGeom>
          <a:noFill/>
          <a:ln/>
        </p:spPr>
        <p:txBody>
          <a:bodyPr wrap="none" lIns="0" tIns="0" rIns="0" bIns="0" rtlCol="0" anchor="t"/>
          <a:lstStyle/>
          <a:p>
            <a:pPr algn="l" indent="0" marL="0">
              <a:lnSpc>
                <a:spcPts val="1400"/>
              </a:lnSpc>
              <a:buNone/>
            </a:pPr>
            <a:r>
              <a:rPr lang="en-US" sz="1150" dirty="0">
                <a:solidFill>
                  <a:srgbClr val="E0D6DE"/>
                </a:solidFill>
                <a:latin typeface="Anton" pitchFamily="34" charset="0"/>
                <a:ea typeface="Anton" pitchFamily="34" charset="-122"/>
                <a:cs typeface="Anton" pitchFamily="34" charset="-120"/>
              </a:rPr>
              <a:t>Veri Yardımcı Katmanı</a:t>
            </a:r>
            <a:endParaRPr lang="en-US" sz="1150" dirty="0"/>
          </a:p>
        </p:txBody>
      </p:sp>
      <p:sp>
        <p:nvSpPr>
          <p:cNvPr id="22" name="Text 15"/>
          <p:cNvSpPr/>
          <p:nvPr/>
        </p:nvSpPr>
        <p:spPr>
          <a:xfrm>
            <a:off x="6456640" y="5683329"/>
            <a:ext cx="7203519" cy="188119"/>
          </a:xfrm>
          <a:prstGeom prst="rect">
            <a:avLst/>
          </a:prstGeom>
          <a:noFill/>
          <a:ln/>
        </p:spPr>
        <p:txBody>
          <a:bodyPr wrap="none" lIns="0" tIns="0" rIns="0" bIns="0" rtlCol="0" anchor="t"/>
          <a:lstStyle/>
          <a:p>
            <a:pPr algn="l" indent="0" marL="0">
              <a:lnSpc>
                <a:spcPts val="1450"/>
              </a:lnSpc>
              <a:buNone/>
            </a:pPr>
            <a:r>
              <a:rPr lang="en-US" sz="900" dirty="0">
                <a:solidFill>
                  <a:srgbClr val="E0D6DE"/>
                </a:solidFill>
                <a:latin typeface="Fira Sans" pitchFamily="34" charset="0"/>
                <a:ea typeface="Fira Sans" pitchFamily="34" charset="-122"/>
                <a:cs typeface="Fira Sans" pitchFamily="34" charset="-120"/>
              </a:rPr>
              <a:t>FileHelper dosya I/O işlemlerini güvenli ve merkezi bir şekilde yönetir.</a:t>
            </a:r>
            <a:endParaRPr lang="en-US" sz="900" dirty="0"/>
          </a:p>
        </p:txBody>
      </p:sp>
      <p:sp>
        <p:nvSpPr>
          <p:cNvPr id="23" name="Shape 16"/>
          <p:cNvSpPr/>
          <p:nvPr/>
        </p:nvSpPr>
        <p:spPr>
          <a:xfrm>
            <a:off x="6339126" y="6106478"/>
            <a:ext cx="7438549" cy="1147643"/>
          </a:xfrm>
          <a:prstGeom prst="roundRect">
            <a:avLst>
              <a:gd name="adj" fmla="val 1537"/>
            </a:avLst>
          </a:prstGeom>
          <a:solidFill>
            <a:srgbClr val="3E3E3E"/>
          </a:solidFill>
          <a:ln/>
        </p:spPr>
      </p:sp>
      <p:sp>
        <p:nvSpPr>
          <p:cNvPr id="24" name="Shape 17"/>
          <p:cNvSpPr/>
          <p:nvPr/>
        </p:nvSpPr>
        <p:spPr>
          <a:xfrm>
            <a:off x="6456640" y="6223992"/>
            <a:ext cx="352782" cy="352782"/>
          </a:xfrm>
          <a:prstGeom prst="roundRect">
            <a:avLst>
              <a:gd name="adj" fmla="val 25917098"/>
            </a:avLst>
          </a:prstGeom>
          <a:solidFill>
            <a:srgbClr val="FA95AE"/>
          </a:solidFill>
          <a:ln/>
        </p:spPr>
      </p:sp>
      <p:pic>
        <p:nvPicPr>
          <p:cNvPr id="25" name="Image 5" descr="preencoded.png">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553676" y="6320909"/>
            <a:ext cx="158710" cy="158710"/>
          </a:xfrm>
          <a:prstGeom prst="rect">
            <a:avLst/>
          </a:prstGeom>
        </p:spPr>
      </p:pic>
      <p:sp>
        <p:nvSpPr>
          <p:cNvPr id="26" name="Text 18"/>
          <p:cNvSpPr/>
          <p:nvPr/>
        </p:nvSpPr>
        <p:spPr>
          <a:xfrm>
            <a:off x="6456640" y="6694289"/>
            <a:ext cx="1470065" cy="183713"/>
          </a:xfrm>
          <a:prstGeom prst="rect">
            <a:avLst/>
          </a:prstGeom>
          <a:noFill/>
          <a:ln/>
        </p:spPr>
        <p:txBody>
          <a:bodyPr wrap="none" lIns="0" tIns="0" rIns="0" bIns="0" rtlCol="0" anchor="t"/>
          <a:lstStyle/>
          <a:p>
            <a:pPr algn="l" indent="0" marL="0">
              <a:lnSpc>
                <a:spcPts val="1400"/>
              </a:lnSpc>
              <a:buNone/>
            </a:pPr>
            <a:r>
              <a:rPr lang="en-US" sz="1150" dirty="0">
                <a:solidFill>
                  <a:srgbClr val="E0D6DE"/>
                </a:solidFill>
                <a:latin typeface="Anton" pitchFamily="34" charset="0"/>
                <a:ea typeface="Anton" pitchFamily="34" charset="-122"/>
                <a:cs typeface="Anton" pitchFamily="34" charset="-120"/>
              </a:rPr>
              <a:t>Sunum Katmanı</a:t>
            </a:r>
            <a:endParaRPr lang="en-US" sz="1150" dirty="0"/>
          </a:p>
        </p:txBody>
      </p:sp>
      <p:sp>
        <p:nvSpPr>
          <p:cNvPr id="27" name="Text 19"/>
          <p:cNvSpPr/>
          <p:nvPr/>
        </p:nvSpPr>
        <p:spPr>
          <a:xfrm>
            <a:off x="6456640" y="6948488"/>
            <a:ext cx="7203519" cy="188119"/>
          </a:xfrm>
          <a:prstGeom prst="rect">
            <a:avLst/>
          </a:prstGeom>
          <a:noFill/>
          <a:ln/>
        </p:spPr>
        <p:txBody>
          <a:bodyPr wrap="none" lIns="0" tIns="0" rIns="0" bIns="0" rtlCol="0" anchor="t"/>
          <a:lstStyle/>
          <a:p>
            <a:pPr algn="l" indent="0" marL="0">
              <a:lnSpc>
                <a:spcPts val="1450"/>
              </a:lnSpc>
              <a:buNone/>
            </a:pPr>
            <a:r>
              <a:rPr lang="en-US" sz="900" dirty="0">
                <a:solidFill>
                  <a:srgbClr val="E0D6DE"/>
                </a:solidFill>
                <a:latin typeface="Fira Sans" pitchFamily="34" charset="0"/>
                <a:ea typeface="Fira Sans" pitchFamily="34" charset="-122"/>
                <a:cs typeface="Fira Sans" pitchFamily="34" charset="-120"/>
              </a:rPr>
              <a:t>Main sınıfı kullanıcı girişlerini alır ve uygun yönetici sınıflarını çağırır.</a:t>
            </a:r>
            <a:endParaRPr lang="en-US" sz="9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55333" y="593527"/>
            <a:ext cx="5395912" cy="674489"/>
          </a:xfrm>
          <a:prstGeom prst="rect">
            <a:avLst/>
          </a:prstGeom>
          <a:noFill/>
          <a:ln/>
        </p:spPr>
        <p:txBody>
          <a:bodyPr wrap="none" lIns="0" tIns="0" rIns="0" bIns="0" rtlCol="0" anchor="t"/>
          <a:lstStyle/>
          <a:p>
            <a:pPr algn="l" indent="0" marL="0">
              <a:lnSpc>
                <a:spcPts val="5300"/>
              </a:lnSpc>
              <a:buNone/>
            </a:pPr>
            <a:r>
              <a:rPr lang="en-US" sz="4200" dirty="0">
                <a:solidFill>
                  <a:srgbClr val="FA95AF"/>
                </a:solidFill>
                <a:latin typeface="Anton" pitchFamily="34" charset="0"/>
                <a:ea typeface="Anton" pitchFamily="34" charset="-122"/>
                <a:cs typeface="Anton" pitchFamily="34" charset="-120"/>
              </a:rPr>
              <a:t>Veri Kalıcılığı Mimarisi</a:t>
            </a:r>
            <a:endParaRPr lang="en-US" sz="4200" dirty="0"/>
          </a:p>
        </p:txBody>
      </p:sp>
      <p:pic>
        <p:nvPicPr>
          <p:cNvPr id="3" name="Image 0" descr="preencoded.png">    </p:cNvPr>
          <p:cNvPicPr>
            <a:picLocks noChangeAspect="1"/>
          </p:cNvPicPr>
          <p:nvPr/>
        </p:nvPicPr>
        <p:blipFill>
          <a:blip r:embed="rId1"/>
          <a:stretch>
            <a:fillRect/>
          </a:stretch>
        </p:blipFill>
        <p:spPr>
          <a:xfrm>
            <a:off x="755333" y="1834515"/>
            <a:ext cx="5614273" cy="5614273"/>
          </a:xfrm>
          <a:prstGeom prst="rect">
            <a:avLst/>
          </a:prstGeom>
        </p:spPr>
      </p:pic>
      <p:sp>
        <p:nvSpPr>
          <p:cNvPr id="4" name="Text 1"/>
          <p:cNvSpPr/>
          <p:nvPr/>
        </p:nvSpPr>
        <p:spPr>
          <a:xfrm>
            <a:off x="6903720" y="1785938"/>
            <a:ext cx="6978848" cy="1396365"/>
          </a:xfrm>
          <a:prstGeom prst="rect">
            <a:avLst/>
          </a:prstGeom>
          <a:noFill/>
          <a:ln/>
        </p:spPr>
        <p:txBody>
          <a:bodyPr wrap="square" lIns="0" tIns="0" rIns="0" bIns="0" rtlCol="0" anchor="t"/>
          <a:lstStyle/>
          <a:p>
            <a:pPr algn="l" indent="0" marL="0">
              <a:lnSpc>
                <a:spcPts val="2700"/>
              </a:lnSpc>
              <a:buNone/>
            </a:pPr>
            <a:r>
              <a:rPr lang="en-US" sz="1650" dirty="0">
                <a:solidFill>
                  <a:srgbClr val="E0D6DE"/>
                </a:solidFill>
                <a:latin typeface="Fira Sans" pitchFamily="34" charset="0"/>
                <a:ea typeface="Fira Sans" pitchFamily="34" charset="-122"/>
                <a:cs typeface="Fira Sans" pitchFamily="34" charset="-120"/>
              </a:rPr>
              <a:t>Sistem, veritabanı yerine metin dosyaları kullanarak </a:t>
            </a:r>
            <a:pPr algn="l" indent="0" marL="0">
              <a:lnSpc>
                <a:spcPts val="2700"/>
              </a:lnSpc>
              <a:buNone/>
            </a:pPr>
            <a:r>
              <a:rPr lang="en-US" sz="1650" dirty="0">
                <a:solidFill>
                  <a:srgbClr val="000000"/>
                </a:solidFill>
                <a:highlight>
                  <a:srgbClr val="FA95AE"/>
                </a:highlight>
                <a:latin typeface="Fira Sans" pitchFamily="34" charset="0"/>
                <a:ea typeface="Fira Sans" pitchFamily="34" charset="-122"/>
                <a:cs typeface="Fira Sans" pitchFamily="34" charset="-120"/>
              </a:rPr>
              <a:t>Anında Kalıcılık (Immediate Persistence)</a:t>
            </a:r>
            <a:pPr algn="l" indent="0" marL="0">
              <a:lnSpc>
                <a:spcPts val="2700"/>
              </a:lnSpc>
              <a:buNone/>
            </a:pPr>
            <a:r>
              <a:rPr lang="en-US" sz="1650" dirty="0">
                <a:solidFill>
                  <a:srgbClr val="E0D6DE"/>
                </a:solidFill>
                <a:latin typeface="Fira Sans" pitchFamily="34" charset="0"/>
                <a:ea typeface="Fira Sans" pitchFamily="34" charset="-122"/>
                <a:cs typeface="Fira Sans" pitchFamily="34" charset="-120"/>
              </a:rPr>
              <a:t> stratejisi uygular. Her yönetici sınıfı başlatılırken </a:t>
            </a:r>
            <a:pPr algn="l" indent="0" marL="0">
              <a:lnSpc>
                <a:spcPts val="2700"/>
              </a:lnSpc>
              <a:buNone/>
            </a:pPr>
            <a:r>
              <a:rPr lang="en-US" sz="1650" dirty="0">
                <a:solidFill>
                  <a:srgbClr val="E0D6DE"/>
                </a:solidFill>
                <a:highlight>
                  <a:srgbClr val="2C2C2C"/>
                </a:highlight>
                <a:latin typeface="Consolas" pitchFamily="34" charset="0"/>
                <a:ea typeface="Consolas" pitchFamily="34" charset="-122"/>
                <a:cs typeface="Consolas" pitchFamily="34" charset="-120"/>
              </a:rPr>
              <a:t>load()</a:t>
            </a:r>
            <a:pPr algn="l" indent="0" marL="0">
              <a:lnSpc>
                <a:spcPts val="2700"/>
              </a:lnSpc>
              <a:buNone/>
            </a:pPr>
            <a:r>
              <a:rPr lang="en-US" sz="1650" dirty="0">
                <a:solidFill>
                  <a:srgbClr val="E0D6DE"/>
                </a:solidFill>
                <a:latin typeface="Fira Sans" pitchFamily="34" charset="0"/>
                <a:ea typeface="Fira Sans" pitchFamily="34" charset="-122"/>
                <a:cs typeface="Fira Sans" pitchFamily="34" charset="-120"/>
              </a:rPr>
              <a:t> metodu ile veriyi dosyadan yükler ve her değişiklikte anında dosyaya kaydeder.</a:t>
            </a:r>
            <a:endParaRPr lang="en-US" sz="1650" dirty="0"/>
          </a:p>
        </p:txBody>
      </p:sp>
      <p:sp>
        <p:nvSpPr>
          <p:cNvPr id="5" name="Text 2"/>
          <p:cNvSpPr/>
          <p:nvPr/>
        </p:nvSpPr>
        <p:spPr>
          <a:xfrm>
            <a:off x="6903720" y="3398044"/>
            <a:ext cx="2697956" cy="337185"/>
          </a:xfrm>
          <a:prstGeom prst="rect">
            <a:avLst/>
          </a:prstGeom>
          <a:noFill/>
          <a:ln/>
        </p:spPr>
        <p:txBody>
          <a:bodyPr wrap="none" lIns="0" tIns="0" rIns="0" bIns="0" rtlCol="0" anchor="t"/>
          <a:lstStyle/>
          <a:p>
            <a:pPr algn="l" indent="0" marL="0">
              <a:lnSpc>
                <a:spcPts val="2650"/>
              </a:lnSpc>
              <a:buNone/>
            </a:pPr>
            <a:r>
              <a:rPr lang="en-US" sz="2100" dirty="0">
                <a:solidFill>
                  <a:srgbClr val="FA95AF"/>
                </a:solidFill>
                <a:latin typeface="Anton" pitchFamily="34" charset="0"/>
                <a:ea typeface="Anton" pitchFamily="34" charset="-122"/>
                <a:cs typeface="Anton" pitchFamily="34" charset="-120"/>
              </a:rPr>
              <a:t>Dosya Yapısı</a:t>
            </a:r>
            <a:endParaRPr lang="en-US" sz="2100" dirty="0"/>
          </a:p>
        </p:txBody>
      </p:sp>
      <p:sp>
        <p:nvSpPr>
          <p:cNvPr id="6" name="Text 3"/>
          <p:cNvSpPr/>
          <p:nvPr/>
        </p:nvSpPr>
        <p:spPr>
          <a:xfrm>
            <a:off x="6903720" y="3950970"/>
            <a:ext cx="6978848" cy="345281"/>
          </a:xfrm>
          <a:prstGeom prst="rect">
            <a:avLst/>
          </a:prstGeom>
          <a:noFill/>
          <a:ln/>
        </p:spPr>
        <p:txBody>
          <a:bodyPr wrap="none" lIns="0" tIns="0" rIns="0" bIns="0" rtlCol="0" anchor="t"/>
          <a:lstStyle/>
          <a:p>
            <a:pPr algn="l" marL="342900" indent="-342900">
              <a:lnSpc>
                <a:spcPts val="2700"/>
              </a:lnSpc>
              <a:buSzPct val="100000"/>
              <a:buChar char="•"/>
            </a:pPr>
            <a:r>
              <a:rPr lang="en-US" sz="1650" b="1" dirty="0">
                <a:solidFill>
                  <a:srgbClr val="E0D6DE"/>
                </a:solidFill>
                <a:latin typeface="Fira Sans" pitchFamily="34" charset="0"/>
                <a:ea typeface="Fira Sans" pitchFamily="34" charset="-122"/>
                <a:cs typeface="Fira Sans" pitchFamily="34" charset="-120"/>
              </a:rPr>
              <a:t>teachers.txt:</a:t>
            </a:r>
            <a:pPr algn="l" indent="0" marL="0">
              <a:lnSpc>
                <a:spcPts val="2700"/>
              </a:lnSpc>
              <a:buNone/>
            </a:pPr>
            <a:r>
              <a:rPr lang="en-US" sz="1650" dirty="0">
                <a:solidFill>
                  <a:srgbClr val="E0D6DE"/>
                </a:solidFill>
                <a:latin typeface="Fira Sans" pitchFamily="34" charset="0"/>
                <a:ea typeface="Fira Sans" pitchFamily="34" charset="-122"/>
                <a:cs typeface="Fira Sans" pitchFamily="34" charset="-120"/>
              </a:rPr>
              <a:t> teacherId, name, surname</a:t>
            </a:r>
            <a:endParaRPr lang="en-US" sz="1650" dirty="0"/>
          </a:p>
        </p:txBody>
      </p:sp>
      <p:sp>
        <p:nvSpPr>
          <p:cNvPr id="7" name="Text 4"/>
          <p:cNvSpPr/>
          <p:nvPr/>
        </p:nvSpPr>
        <p:spPr>
          <a:xfrm>
            <a:off x="6903720" y="4371737"/>
            <a:ext cx="6978848" cy="345281"/>
          </a:xfrm>
          <a:prstGeom prst="rect">
            <a:avLst/>
          </a:prstGeom>
          <a:noFill/>
          <a:ln/>
        </p:spPr>
        <p:txBody>
          <a:bodyPr wrap="none" lIns="0" tIns="0" rIns="0" bIns="0" rtlCol="0" anchor="t"/>
          <a:lstStyle/>
          <a:p>
            <a:pPr algn="l" marL="342900" indent="-342900">
              <a:lnSpc>
                <a:spcPts val="2700"/>
              </a:lnSpc>
              <a:buSzPct val="100000"/>
              <a:buChar char="•"/>
            </a:pPr>
            <a:r>
              <a:rPr lang="en-US" sz="1650" b="1" dirty="0">
                <a:solidFill>
                  <a:srgbClr val="E0D6DE"/>
                </a:solidFill>
                <a:latin typeface="Fira Sans" pitchFamily="34" charset="0"/>
                <a:ea typeface="Fira Sans" pitchFamily="34" charset="-122"/>
                <a:cs typeface="Fira Sans" pitchFamily="34" charset="-120"/>
              </a:rPr>
              <a:t>students.txt:</a:t>
            </a:r>
            <a:pPr algn="l" indent="0" marL="0">
              <a:lnSpc>
                <a:spcPts val="2700"/>
              </a:lnSpc>
              <a:buNone/>
            </a:pPr>
            <a:r>
              <a:rPr lang="en-US" sz="1650" dirty="0">
                <a:solidFill>
                  <a:srgbClr val="E0D6DE"/>
                </a:solidFill>
                <a:latin typeface="Fira Sans" pitchFamily="34" charset="0"/>
                <a:ea typeface="Fira Sans" pitchFamily="34" charset="-122"/>
                <a:cs typeface="Fira Sans" pitchFamily="34" charset="-120"/>
              </a:rPr>
              <a:t> studentId, name, surname, department</a:t>
            </a:r>
            <a:endParaRPr lang="en-US" sz="1650" dirty="0"/>
          </a:p>
        </p:txBody>
      </p:sp>
      <p:sp>
        <p:nvSpPr>
          <p:cNvPr id="8" name="Text 5"/>
          <p:cNvSpPr/>
          <p:nvPr/>
        </p:nvSpPr>
        <p:spPr>
          <a:xfrm>
            <a:off x="6903720" y="4792504"/>
            <a:ext cx="6978848" cy="345281"/>
          </a:xfrm>
          <a:prstGeom prst="rect">
            <a:avLst/>
          </a:prstGeom>
          <a:noFill/>
          <a:ln/>
        </p:spPr>
        <p:txBody>
          <a:bodyPr wrap="none" lIns="0" tIns="0" rIns="0" bIns="0" rtlCol="0" anchor="t"/>
          <a:lstStyle/>
          <a:p>
            <a:pPr algn="l" marL="342900" indent="-342900">
              <a:lnSpc>
                <a:spcPts val="2700"/>
              </a:lnSpc>
              <a:buSzPct val="100000"/>
              <a:buChar char="•"/>
            </a:pPr>
            <a:r>
              <a:rPr lang="en-US" sz="1650" b="1" dirty="0">
                <a:solidFill>
                  <a:srgbClr val="E0D6DE"/>
                </a:solidFill>
                <a:latin typeface="Fira Sans" pitchFamily="34" charset="0"/>
                <a:ea typeface="Fira Sans" pitchFamily="34" charset="-122"/>
                <a:cs typeface="Fira Sans" pitchFamily="34" charset="-120"/>
              </a:rPr>
              <a:t>courses.txt:</a:t>
            </a:r>
            <a:pPr algn="l" indent="0" marL="0">
              <a:lnSpc>
                <a:spcPts val="2700"/>
              </a:lnSpc>
              <a:buNone/>
            </a:pPr>
            <a:r>
              <a:rPr lang="en-US" sz="1650" dirty="0">
                <a:solidFill>
                  <a:srgbClr val="E0D6DE"/>
                </a:solidFill>
                <a:latin typeface="Fira Sans" pitchFamily="34" charset="0"/>
                <a:ea typeface="Fira Sans" pitchFamily="34" charset="-122"/>
                <a:cs typeface="Fira Sans" pitchFamily="34" charset="-120"/>
              </a:rPr>
              <a:t> courseCode, courseName, teacherId</a:t>
            </a:r>
            <a:endParaRPr lang="en-US" sz="1650" dirty="0"/>
          </a:p>
        </p:txBody>
      </p:sp>
      <p:sp>
        <p:nvSpPr>
          <p:cNvPr id="9" name="Text 6"/>
          <p:cNvSpPr/>
          <p:nvPr/>
        </p:nvSpPr>
        <p:spPr>
          <a:xfrm>
            <a:off x="6903720" y="5213271"/>
            <a:ext cx="6978848" cy="345281"/>
          </a:xfrm>
          <a:prstGeom prst="rect">
            <a:avLst/>
          </a:prstGeom>
          <a:noFill/>
          <a:ln/>
        </p:spPr>
        <p:txBody>
          <a:bodyPr wrap="none" lIns="0" tIns="0" rIns="0" bIns="0" rtlCol="0" anchor="t"/>
          <a:lstStyle/>
          <a:p>
            <a:pPr algn="l" marL="342900" indent="-342900">
              <a:lnSpc>
                <a:spcPts val="2700"/>
              </a:lnSpc>
              <a:buSzPct val="100000"/>
              <a:buChar char="•"/>
            </a:pPr>
            <a:r>
              <a:rPr lang="en-US" sz="1650" b="1" dirty="0">
                <a:solidFill>
                  <a:srgbClr val="E0D6DE"/>
                </a:solidFill>
                <a:latin typeface="Fira Sans" pitchFamily="34" charset="0"/>
                <a:ea typeface="Fira Sans" pitchFamily="34" charset="-122"/>
                <a:cs typeface="Fira Sans" pitchFamily="34" charset="-120"/>
              </a:rPr>
              <a:t>grades.txt:</a:t>
            </a:r>
            <a:pPr algn="l" indent="0" marL="0">
              <a:lnSpc>
                <a:spcPts val="2700"/>
              </a:lnSpc>
              <a:buNone/>
            </a:pPr>
            <a:r>
              <a:rPr lang="en-US" sz="1650" dirty="0">
                <a:solidFill>
                  <a:srgbClr val="E0D6DE"/>
                </a:solidFill>
                <a:latin typeface="Fira Sans" pitchFamily="34" charset="0"/>
                <a:ea typeface="Fira Sans" pitchFamily="34" charset="-122"/>
                <a:cs typeface="Fira Sans" pitchFamily="34" charset="-120"/>
              </a:rPr>
              <a:t> studentId, courseCode, midterm, final</a:t>
            </a:r>
            <a:endParaRPr lang="en-US" sz="16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2454950" y="540782"/>
            <a:ext cx="1027748" cy="288846"/>
          </a:xfrm>
          <a:prstGeom prst="roundRect">
            <a:avLst>
              <a:gd name="adj" fmla="val 6385"/>
            </a:avLst>
          </a:prstGeom>
          <a:solidFill>
            <a:srgbClr val="490315"/>
          </a:solidFill>
          <a:ln/>
        </p:spPr>
      </p:sp>
      <p:pic>
        <p:nvPicPr>
          <p:cNvPr id="3" name="Image 0"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2547104" y="623768"/>
            <a:ext cx="122873" cy="122873"/>
          </a:xfrm>
          <a:prstGeom prst="rect">
            <a:avLst/>
          </a:prstGeom>
        </p:spPr>
      </p:pic>
      <p:sp>
        <p:nvSpPr>
          <p:cNvPr id="4" name="Text 1"/>
          <p:cNvSpPr/>
          <p:nvPr/>
        </p:nvSpPr>
        <p:spPr>
          <a:xfrm>
            <a:off x="2731413" y="586859"/>
            <a:ext cx="659130" cy="196691"/>
          </a:xfrm>
          <a:prstGeom prst="rect">
            <a:avLst/>
          </a:prstGeom>
          <a:noFill/>
          <a:ln/>
        </p:spPr>
        <p:txBody>
          <a:bodyPr wrap="none" lIns="0" tIns="0" rIns="0" bIns="0" rtlCol="0" anchor="t"/>
          <a:lstStyle/>
          <a:p>
            <a:pPr algn="l" indent="0" marL="0">
              <a:lnSpc>
                <a:spcPts val="1500"/>
              </a:lnSpc>
              <a:buNone/>
            </a:pPr>
            <a:r>
              <a:rPr lang="en-US" sz="950" dirty="0">
                <a:solidFill>
                  <a:srgbClr val="E0D6DE"/>
                </a:solidFill>
                <a:latin typeface="Fira Sans" pitchFamily="34" charset="0"/>
                <a:ea typeface="Fira Sans" pitchFamily="34" charset="-122"/>
                <a:cs typeface="Fira Sans" pitchFamily="34" charset="-120"/>
              </a:rPr>
              <a:t>SINIF YAPISI</a:t>
            </a:r>
            <a:endParaRPr lang="en-US" sz="950" dirty="0"/>
          </a:p>
        </p:txBody>
      </p:sp>
      <p:sp>
        <p:nvSpPr>
          <p:cNvPr id="5" name="Text 2"/>
          <p:cNvSpPr/>
          <p:nvPr/>
        </p:nvSpPr>
        <p:spPr>
          <a:xfrm>
            <a:off x="2454950" y="891064"/>
            <a:ext cx="4870490" cy="480179"/>
          </a:xfrm>
          <a:prstGeom prst="rect">
            <a:avLst/>
          </a:prstGeom>
          <a:noFill/>
          <a:ln/>
        </p:spPr>
        <p:txBody>
          <a:bodyPr wrap="none" lIns="0" tIns="0" rIns="0" bIns="0" rtlCol="0" anchor="t"/>
          <a:lstStyle/>
          <a:p>
            <a:pPr algn="l" indent="0" marL="0">
              <a:lnSpc>
                <a:spcPts val="3750"/>
              </a:lnSpc>
              <a:buNone/>
            </a:pPr>
            <a:r>
              <a:rPr lang="en-US" sz="3000" dirty="0">
                <a:solidFill>
                  <a:srgbClr val="FA95AF"/>
                </a:solidFill>
                <a:latin typeface="Anton" pitchFamily="34" charset="0"/>
                <a:ea typeface="Anton" pitchFamily="34" charset="-122"/>
                <a:cs typeface="Anton" pitchFamily="34" charset="-120"/>
              </a:rPr>
              <a:t>Temel Sınıflar ve Sorumlulukları</a:t>
            </a:r>
            <a:endParaRPr lang="en-US" sz="3000" dirty="0"/>
          </a:p>
        </p:txBody>
      </p:sp>
      <p:sp>
        <p:nvSpPr>
          <p:cNvPr id="6" name="Shape 3"/>
          <p:cNvSpPr/>
          <p:nvPr/>
        </p:nvSpPr>
        <p:spPr>
          <a:xfrm>
            <a:off x="2454950" y="1601748"/>
            <a:ext cx="4783455" cy="2966680"/>
          </a:xfrm>
          <a:prstGeom prst="roundRect">
            <a:avLst>
              <a:gd name="adj" fmla="val 777"/>
            </a:avLst>
          </a:prstGeom>
          <a:solidFill>
            <a:srgbClr val="1F1F1F"/>
          </a:solidFill>
          <a:ln w="22860">
            <a:solidFill>
              <a:srgbClr val="575757"/>
            </a:solidFill>
            <a:prstDash val="solid"/>
          </a:ln>
        </p:spPr>
      </p:sp>
      <p:sp>
        <p:nvSpPr>
          <p:cNvPr id="7" name="Shape 4"/>
          <p:cNvSpPr/>
          <p:nvPr/>
        </p:nvSpPr>
        <p:spPr>
          <a:xfrm>
            <a:off x="2477810" y="1624608"/>
            <a:ext cx="4737735" cy="461010"/>
          </a:xfrm>
          <a:prstGeom prst="rect">
            <a:avLst/>
          </a:prstGeom>
          <a:solidFill>
            <a:srgbClr val="3E3E3E"/>
          </a:solidFill>
          <a:ln/>
        </p:spPr>
      </p:sp>
      <p:pic>
        <p:nvPicPr>
          <p:cNvPr id="8" name="Image 1" descr="preencoded.png">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31425" y="1739860"/>
            <a:ext cx="230505" cy="230505"/>
          </a:xfrm>
          <a:prstGeom prst="rect">
            <a:avLst/>
          </a:prstGeom>
        </p:spPr>
      </p:pic>
      <p:sp>
        <p:nvSpPr>
          <p:cNvPr id="9" name="Text 5"/>
          <p:cNvSpPr/>
          <p:nvPr/>
        </p:nvSpPr>
        <p:spPr>
          <a:xfrm>
            <a:off x="2631400" y="2239208"/>
            <a:ext cx="2100382" cy="240030"/>
          </a:xfrm>
          <a:prstGeom prst="rect">
            <a:avLst/>
          </a:prstGeom>
          <a:noFill/>
          <a:ln/>
        </p:spPr>
        <p:txBody>
          <a:bodyPr wrap="none" lIns="0" tIns="0" rIns="0" bIns="0" rtlCol="0" anchor="t"/>
          <a:lstStyle/>
          <a:p>
            <a:pPr algn="l" indent="0" marL="0">
              <a:lnSpc>
                <a:spcPts val="1850"/>
              </a:lnSpc>
              <a:buNone/>
            </a:pPr>
            <a:r>
              <a:rPr lang="en-US" sz="1500" dirty="0">
                <a:solidFill>
                  <a:srgbClr val="E0D6DE"/>
                </a:solidFill>
                <a:latin typeface="Anton" pitchFamily="34" charset="0"/>
                <a:ea typeface="Anton" pitchFamily="34" charset="-122"/>
                <a:cs typeface="Anton" pitchFamily="34" charset="-120"/>
              </a:rPr>
              <a:t>Teacher &amp; TeacherManager</a:t>
            </a:r>
            <a:endParaRPr lang="en-US" sz="1500" dirty="0"/>
          </a:p>
        </p:txBody>
      </p:sp>
      <p:sp>
        <p:nvSpPr>
          <p:cNvPr id="10" name="Text 6"/>
          <p:cNvSpPr/>
          <p:nvPr/>
        </p:nvSpPr>
        <p:spPr>
          <a:xfrm>
            <a:off x="2631400" y="2571393"/>
            <a:ext cx="4430554" cy="245864"/>
          </a:xfrm>
          <a:prstGeom prst="rect">
            <a:avLst/>
          </a:prstGeom>
          <a:noFill/>
          <a:ln/>
        </p:spPr>
        <p:txBody>
          <a:bodyPr wrap="none" lIns="0" tIns="0" rIns="0" bIns="0" rtlCol="0" anchor="t"/>
          <a:lstStyle/>
          <a:p>
            <a:pPr algn="l" indent="0" marL="0">
              <a:lnSpc>
                <a:spcPts val="1900"/>
              </a:lnSpc>
              <a:buNone/>
            </a:pPr>
            <a:r>
              <a:rPr lang="en-US" sz="1200" b="1" dirty="0">
                <a:solidFill>
                  <a:srgbClr val="E0D6DE"/>
                </a:solidFill>
                <a:latin typeface="Fira Sans" pitchFamily="34" charset="0"/>
                <a:ea typeface="Fira Sans" pitchFamily="34" charset="-122"/>
                <a:cs typeface="Fira Sans" pitchFamily="34" charset="-120"/>
              </a:rPr>
              <a:t>Alanlar:</a:t>
            </a:r>
            <a:pPr algn="l" indent="0" marL="0">
              <a:lnSpc>
                <a:spcPts val="1900"/>
              </a:lnSpc>
              <a:buNone/>
            </a:pPr>
            <a:r>
              <a:rPr lang="en-US" sz="1200" dirty="0">
                <a:solidFill>
                  <a:srgbClr val="E0D6DE"/>
                </a:solidFill>
                <a:latin typeface="Fira Sans" pitchFamily="34" charset="0"/>
                <a:ea typeface="Fira Sans" pitchFamily="34" charset="-122"/>
                <a:cs typeface="Fira Sans" pitchFamily="34" charset="-120"/>
              </a:rPr>
              <a:t> teacherId, name, surname</a:t>
            </a:r>
            <a:endParaRPr lang="en-US" sz="1200" dirty="0"/>
          </a:p>
        </p:txBody>
      </p:sp>
      <p:sp>
        <p:nvSpPr>
          <p:cNvPr id="11" name="Text 7"/>
          <p:cNvSpPr/>
          <p:nvPr/>
        </p:nvSpPr>
        <p:spPr>
          <a:xfrm>
            <a:off x="2631400" y="2909411"/>
            <a:ext cx="4430554" cy="245864"/>
          </a:xfrm>
          <a:prstGeom prst="rect">
            <a:avLst/>
          </a:prstGeom>
          <a:noFill/>
          <a:ln/>
        </p:spPr>
        <p:txBody>
          <a:bodyPr wrap="none" lIns="0" tIns="0" rIns="0" bIns="0" rtlCol="0" anchor="t"/>
          <a:lstStyle/>
          <a:p>
            <a:pPr algn="l" indent="0" marL="0">
              <a:lnSpc>
                <a:spcPts val="1900"/>
              </a:lnSpc>
              <a:buNone/>
            </a:pPr>
            <a:r>
              <a:rPr lang="en-US" sz="1200" b="1" dirty="0">
                <a:solidFill>
                  <a:srgbClr val="E0D6DE"/>
                </a:solidFill>
                <a:latin typeface="Fira Sans" pitchFamily="34" charset="0"/>
                <a:ea typeface="Fira Sans" pitchFamily="34" charset="-122"/>
                <a:cs typeface="Fira Sans" pitchFamily="34" charset="-120"/>
              </a:rPr>
              <a:t>Kritik Metotlar:</a:t>
            </a:r>
            <a:endParaRPr lang="en-US" sz="1200" dirty="0"/>
          </a:p>
        </p:txBody>
      </p:sp>
      <p:sp>
        <p:nvSpPr>
          <p:cNvPr id="12" name="Text 8"/>
          <p:cNvSpPr/>
          <p:nvPr/>
        </p:nvSpPr>
        <p:spPr>
          <a:xfrm>
            <a:off x="2631400" y="3247430"/>
            <a:ext cx="4430554" cy="245864"/>
          </a:xfrm>
          <a:prstGeom prst="rect">
            <a:avLst/>
          </a:prstGeom>
          <a:noFill/>
          <a:ln/>
        </p:spPr>
        <p:txBody>
          <a:bodyPr wrap="none" lIns="0" tIns="0" rIns="0" bIns="0" rtlCol="0" anchor="t"/>
          <a:lstStyle/>
          <a:p>
            <a:pPr algn="l" marL="342900" indent="-342900">
              <a:lnSpc>
                <a:spcPts val="1900"/>
              </a:lnSpc>
              <a:buSzPct val="100000"/>
              <a:buChar char="•"/>
            </a:pPr>
            <a:r>
              <a:rPr lang="en-US" sz="1200" dirty="0">
                <a:solidFill>
                  <a:srgbClr val="E0D6DE"/>
                </a:solidFill>
                <a:latin typeface="Fira Sans" pitchFamily="34" charset="0"/>
                <a:ea typeface="Fira Sans" pitchFamily="34" charset="-122"/>
                <a:cs typeface="Fira Sans" pitchFamily="34" charset="-120"/>
              </a:rPr>
              <a:t>getNextTeacherId(): Otomatik artan ID (100+)</a:t>
            </a:r>
            <a:endParaRPr lang="en-US" sz="1200" dirty="0"/>
          </a:p>
        </p:txBody>
      </p:sp>
      <p:sp>
        <p:nvSpPr>
          <p:cNvPr id="13" name="Text 9"/>
          <p:cNvSpPr/>
          <p:nvPr/>
        </p:nvSpPr>
        <p:spPr>
          <a:xfrm>
            <a:off x="2631400" y="3546991"/>
            <a:ext cx="4430554" cy="245864"/>
          </a:xfrm>
          <a:prstGeom prst="rect">
            <a:avLst/>
          </a:prstGeom>
          <a:noFill/>
          <a:ln/>
        </p:spPr>
        <p:txBody>
          <a:bodyPr wrap="none" lIns="0" tIns="0" rIns="0" bIns="0" rtlCol="0" anchor="t"/>
          <a:lstStyle/>
          <a:p>
            <a:pPr algn="l" marL="342900" indent="-342900">
              <a:lnSpc>
                <a:spcPts val="1900"/>
              </a:lnSpc>
              <a:buSzPct val="100000"/>
              <a:buChar char="•"/>
            </a:pPr>
            <a:r>
              <a:rPr lang="en-US" sz="1200" dirty="0">
                <a:solidFill>
                  <a:srgbClr val="E0D6DE"/>
                </a:solidFill>
                <a:latin typeface="Fira Sans" pitchFamily="34" charset="0"/>
                <a:ea typeface="Fira Sans" pitchFamily="34" charset="-122"/>
                <a:cs typeface="Fira Sans" pitchFamily="34" charset="-120"/>
              </a:rPr>
              <a:t>addTeacher(): ID ve isim çakışma kontrolü</a:t>
            </a:r>
            <a:endParaRPr lang="en-US" sz="1200" dirty="0"/>
          </a:p>
        </p:txBody>
      </p:sp>
      <p:sp>
        <p:nvSpPr>
          <p:cNvPr id="14" name="Text 10"/>
          <p:cNvSpPr/>
          <p:nvPr/>
        </p:nvSpPr>
        <p:spPr>
          <a:xfrm>
            <a:off x="2631400" y="3846552"/>
            <a:ext cx="4430554" cy="245864"/>
          </a:xfrm>
          <a:prstGeom prst="rect">
            <a:avLst/>
          </a:prstGeom>
          <a:noFill/>
          <a:ln/>
        </p:spPr>
        <p:txBody>
          <a:bodyPr wrap="none" lIns="0" tIns="0" rIns="0" bIns="0" rtlCol="0" anchor="t"/>
          <a:lstStyle/>
          <a:p>
            <a:pPr algn="l" marL="342900" indent="-342900">
              <a:lnSpc>
                <a:spcPts val="1900"/>
              </a:lnSpc>
              <a:buSzPct val="100000"/>
              <a:buChar char="•"/>
            </a:pPr>
            <a:r>
              <a:rPr lang="en-US" sz="1200" dirty="0">
                <a:solidFill>
                  <a:srgbClr val="E0D6DE"/>
                </a:solidFill>
                <a:latin typeface="Fira Sans" pitchFamily="34" charset="0"/>
                <a:ea typeface="Fira Sans" pitchFamily="34" charset="-122"/>
                <a:cs typeface="Fira Sans" pitchFamily="34" charset="-120"/>
              </a:rPr>
              <a:t>handleTeacherSession(): Giriş ve yetkilendirme</a:t>
            </a:r>
            <a:endParaRPr lang="en-US" sz="1200" dirty="0"/>
          </a:p>
        </p:txBody>
      </p:sp>
      <p:sp>
        <p:nvSpPr>
          <p:cNvPr id="15" name="Text 11"/>
          <p:cNvSpPr/>
          <p:nvPr/>
        </p:nvSpPr>
        <p:spPr>
          <a:xfrm>
            <a:off x="2631400" y="4146113"/>
            <a:ext cx="4430554" cy="245864"/>
          </a:xfrm>
          <a:prstGeom prst="rect">
            <a:avLst/>
          </a:prstGeom>
          <a:noFill/>
          <a:ln/>
        </p:spPr>
        <p:txBody>
          <a:bodyPr wrap="none" lIns="0" tIns="0" rIns="0" bIns="0" rtlCol="0" anchor="t"/>
          <a:lstStyle/>
          <a:p>
            <a:pPr algn="l" marL="342900" indent="-342900">
              <a:lnSpc>
                <a:spcPts val="1900"/>
              </a:lnSpc>
              <a:buSzPct val="100000"/>
              <a:buChar char="•"/>
            </a:pPr>
            <a:r>
              <a:rPr lang="en-US" sz="1200" dirty="0">
                <a:solidFill>
                  <a:srgbClr val="E0D6DE"/>
                </a:solidFill>
                <a:latin typeface="Fira Sans" pitchFamily="34" charset="0"/>
                <a:ea typeface="Fira Sans" pitchFamily="34" charset="-122"/>
                <a:cs typeface="Fira Sans" pitchFamily="34" charset="-120"/>
              </a:rPr>
              <a:t>teacherEnterGrades(): Not giriş akışı</a:t>
            </a:r>
            <a:endParaRPr lang="en-US" sz="1200" dirty="0"/>
          </a:p>
        </p:txBody>
      </p:sp>
      <p:sp>
        <p:nvSpPr>
          <p:cNvPr id="16" name="Shape 12"/>
          <p:cNvSpPr/>
          <p:nvPr/>
        </p:nvSpPr>
        <p:spPr>
          <a:xfrm>
            <a:off x="7391995" y="1601748"/>
            <a:ext cx="4783455" cy="2966680"/>
          </a:xfrm>
          <a:prstGeom prst="roundRect">
            <a:avLst>
              <a:gd name="adj" fmla="val 777"/>
            </a:avLst>
          </a:prstGeom>
          <a:solidFill>
            <a:srgbClr val="1F1F1F"/>
          </a:solidFill>
          <a:ln w="22860">
            <a:solidFill>
              <a:srgbClr val="575757"/>
            </a:solidFill>
            <a:prstDash val="solid"/>
          </a:ln>
        </p:spPr>
      </p:sp>
      <p:sp>
        <p:nvSpPr>
          <p:cNvPr id="17" name="Shape 13"/>
          <p:cNvSpPr/>
          <p:nvPr/>
        </p:nvSpPr>
        <p:spPr>
          <a:xfrm>
            <a:off x="7414855" y="1624608"/>
            <a:ext cx="4737735" cy="461010"/>
          </a:xfrm>
          <a:prstGeom prst="rect">
            <a:avLst/>
          </a:prstGeom>
          <a:solidFill>
            <a:srgbClr val="3E3E3E"/>
          </a:solidFill>
          <a:ln/>
        </p:spPr>
      </p:sp>
      <p:pic>
        <p:nvPicPr>
          <p:cNvPr id="18" name="Image 2" descr="preencoded.png">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668470" y="1739860"/>
            <a:ext cx="230505" cy="230505"/>
          </a:xfrm>
          <a:prstGeom prst="rect">
            <a:avLst/>
          </a:prstGeom>
        </p:spPr>
      </p:pic>
      <p:sp>
        <p:nvSpPr>
          <p:cNvPr id="19" name="Text 14"/>
          <p:cNvSpPr/>
          <p:nvPr/>
        </p:nvSpPr>
        <p:spPr>
          <a:xfrm>
            <a:off x="7568446" y="2239208"/>
            <a:ext cx="2045494" cy="240030"/>
          </a:xfrm>
          <a:prstGeom prst="rect">
            <a:avLst/>
          </a:prstGeom>
          <a:noFill/>
          <a:ln/>
        </p:spPr>
        <p:txBody>
          <a:bodyPr wrap="none" lIns="0" tIns="0" rIns="0" bIns="0" rtlCol="0" anchor="t"/>
          <a:lstStyle/>
          <a:p>
            <a:pPr algn="l" indent="0" marL="0">
              <a:lnSpc>
                <a:spcPts val="1850"/>
              </a:lnSpc>
              <a:buNone/>
            </a:pPr>
            <a:r>
              <a:rPr lang="en-US" sz="1500" dirty="0">
                <a:solidFill>
                  <a:srgbClr val="E0D6DE"/>
                </a:solidFill>
                <a:latin typeface="Anton" pitchFamily="34" charset="0"/>
                <a:ea typeface="Anton" pitchFamily="34" charset="-122"/>
                <a:cs typeface="Anton" pitchFamily="34" charset="-120"/>
              </a:rPr>
              <a:t>Student &amp; StudentManager</a:t>
            </a:r>
            <a:endParaRPr lang="en-US" sz="1500" dirty="0"/>
          </a:p>
        </p:txBody>
      </p:sp>
      <p:sp>
        <p:nvSpPr>
          <p:cNvPr id="20" name="Text 15"/>
          <p:cNvSpPr/>
          <p:nvPr/>
        </p:nvSpPr>
        <p:spPr>
          <a:xfrm>
            <a:off x="7568446" y="2571393"/>
            <a:ext cx="4430554" cy="245864"/>
          </a:xfrm>
          <a:prstGeom prst="rect">
            <a:avLst/>
          </a:prstGeom>
          <a:noFill/>
          <a:ln/>
        </p:spPr>
        <p:txBody>
          <a:bodyPr wrap="none" lIns="0" tIns="0" rIns="0" bIns="0" rtlCol="0" anchor="t"/>
          <a:lstStyle/>
          <a:p>
            <a:pPr algn="l" indent="0" marL="0">
              <a:lnSpc>
                <a:spcPts val="1900"/>
              </a:lnSpc>
              <a:buNone/>
            </a:pPr>
            <a:r>
              <a:rPr lang="en-US" sz="1200" b="1" dirty="0">
                <a:solidFill>
                  <a:srgbClr val="E0D6DE"/>
                </a:solidFill>
                <a:latin typeface="Fira Sans" pitchFamily="34" charset="0"/>
                <a:ea typeface="Fira Sans" pitchFamily="34" charset="-122"/>
                <a:cs typeface="Fira Sans" pitchFamily="34" charset="-120"/>
              </a:rPr>
              <a:t>Alanlar:</a:t>
            </a:r>
            <a:pPr algn="l" indent="0" marL="0">
              <a:lnSpc>
                <a:spcPts val="1900"/>
              </a:lnSpc>
              <a:buNone/>
            </a:pPr>
            <a:r>
              <a:rPr lang="en-US" sz="1200" dirty="0">
                <a:solidFill>
                  <a:srgbClr val="E0D6DE"/>
                </a:solidFill>
                <a:latin typeface="Fira Sans" pitchFamily="34" charset="0"/>
                <a:ea typeface="Fira Sans" pitchFamily="34" charset="-122"/>
                <a:cs typeface="Fira Sans" pitchFamily="34" charset="-120"/>
              </a:rPr>
              <a:t> studentId, name, surname, department</a:t>
            </a:r>
            <a:endParaRPr lang="en-US" sz="1200" dirty="0"/>
          </a:p>
        </p:txBody>
      </p:sp>
      <p:sp>
        <p:nvSpPr>
          <p:cNvPr id="21" name="Text 16"/>
          <p:cNvSpPr/>
          <p:nvPr/>
        </p:nvSpPr>
        <p:spPr>
          <a:xfrm>
            <a:off x="7568446" y="2909411"/>
            <a:ext cx="4430554" cy="245864"/>
          </a:xfrm>
          <a:prstGeom prst="rect">
            <a:avLst/>
          </a:prstGeom>
          <a:noFill/>
          <a:ln/>
        </p:spPr>
        <p:txBody>
          <a:bodyPr wrap="none" lIns="0" tIns="0" rIns="0" bIns="0" rtlCol="0" anchor="t"/>
          <a:lstStyle/>
          <a:p>
            <a:pPr algn="l" indent="0" marL="0">
              <a:lnSpc>
                <a:spcPts val="1900"/>
              </a:lnSpc>
              <a:buNone/>
            </a:pPr>
            <a:r>
              <a:rPr lang="en-US" sz="1200" b="1" dirty="0">
                <a:solidFill>
                  <a:srgbClr val="E0D6DE"/>
                </a:solidFill>
                <a:latin typeface="Fira Sans" pitchFamily="34" charset="0"/>
                <a:ea typeface="Fira Sans" pitchFamily="34" charset="-122"/>
                <a:cs typeface="Fira Sans" pitchFamily="34" charset="-120"/>
              </a:rPr>
              <a:t>Kritik Metotlar:</a:t>
            </a:r>
            <a:endParaRPr lang="en-US" sz="1200" dirty="0"/>
          </a:p>
        </p:txBody>
      </p:sp>
      <p:sp>
        <p:nvSpPr>
          <p:cNvPr id="22" name="Text 17"/>
          <p:cNvSpPr/>
          <p:nvPr/>
        </p:nvSpPr>
        <p:spPr>
          <a:xfrm>
            <a:off x="7568446" y="3247430"/>
            <a:ext cx="4430554" cy="245864"/>
          </a:xfrm>
          <a:prstGeom prst="rect">
            <a:avLst/>
          </a:prstGeom>
          <a:noFill/>
          <a:ln/>
        </p:spPr>
        <p:txBody>
          <a:bodyPr wrap="none" lIns="0" tIns="0" rIns="0" bIns="0" rtlCol="0" anchor="t"/>
          <a:lstStyle/>
          <a:p>
            <a:pPr algn="l" marL="342900" indent="-342900">
              <a:lnSpc>
                <a:spcPts val="1900"/>
              </a:lnSpc>
              <a:buSzPct val="100000"/>
              <a:buChar char="•"/>
            </a:pPr>
            <a:r>
              <a:rPr lang="en-US" sz="1200" dirty="0">
                <a:solidFill>
                  <a:srgbClr val="E0D6DE"/>
                </a:solidFill>
                <a:latin typeface="Fira Sans" pitchFamily="34" charset="0"/>
                <a:ea typeface="Fira Sans" pitchFamily="34" charset="-122"/>
                <a:cs typeface="Fira Sans" pitchFamily="34" charset="-120"/>
              </a:rPr>
              <a:t>getNextStudentId(): Otomatik artan ID (2000+)</a:t>
            </a:r>
            <a:endParaRPr lang="en-US" sz="1200" dirty="0"/>
          </a:p>
        </p:txBody>
      </p:sp>
      <p:sp>
        <p:nvSpPr>
          <p:cNvPr id="23" name="Text 18"/>
          <p:cNvSpPr/>
          <p:nvPr/>
        </p:nvSpPr>
        <p:spPr>
          <a:xfrm>
            <a:off x="7568446" y="3546991"/>
            <a:ext cx="4430554" cy="245864"/>
          </a:xfrm>
          <a:prstGeom prst="rect">
            <a:avLst/>
          </a:prstGeom>
          <a:noFill/>
          <a:ln/>
        </p:spPr>
        <p:txBody>
          <a:bodyPr wrap="none" lIns="0" tIns="0" rIns="0" bIns="0" rtlCol="0" anchor="t"/>
          <a:lstStyle/>
          <a:p>
            <a:pPr algn="l" marL="342900" indent="-342900">
              <a:lnSpc>
                <a:spcPts val="1900"/>
              </a:lnSpc>
              <a:buSzPct val="100000"/>
              <a:buChar char="•"/>
            </a:pPr>
            <a:r>
              <a:rPr lang="en-US" sz="1200" dirty="0">
                <a:solidFill>
                  <a:srgbClr val="E0D6DE"/>
                </a:solidFill>
                <a:latin typeface="Fira Sans" pitchFamily="34" charset="0"/>
                <a:ea typeface="Fira Sans" pitchFamily="34" charset="-122"/>
                <a:cs typeface="Fira Sans" pitchFamily="34" charset="-120"/>
              </a:rPr>
              <a:t>handleStudentSession(): Giriş ve ders yönetimi</a:t>
            </a:r>
            <a:endParaRPr lang="en-US" sz="1200" dirty="0"/>
          </a:p>
        </p:txBody>
      </p:sp>
      <p:sp>
        <p:nvSpPr>
          <p:cNvPr id="24" name="Text 19"/>
          <p:cNvSpPr/>
          <p:nvPr/>
        </p:nvSpPr>
        <p:spPr>
          <a:xfrm>
            <a:off x="7568446" y="3846552"/>
            <a:ext cx="4430554" cy="245864"/>
          </a:xfrm>
          <a:prstGeom prst="rect">
            <a:avLst/>
          </a:prstGeom>
          <a:noFill/>
          <a:ln/>
        </p:spPr>
        <p:txBody>
          <a:bodyPr wrap="none" lIns="0" tIns="0" rIns="0" bIns="0" rtlCol="0" anchor="t"/>
          <a:lstStyle/>
          <a:p>
            <a:pPr algn="l" marL="342900" indent="-342900">
              <a:lnSpc>
                <a:spcPts val="1900"/>
              </a:lnSpc>
              <a:buSzPct val="100000"/>
              <a:buChar char="•"/>
            </a:pPr>
            <a:r>
              <a:rPr lang="en-US" sz="1200" dirty="0">
                <a:solidFill>
                  <a:srgbClr val="E0D6DE"/>
                </a:solidFill>
                <a:latin typeface="Fira Sans" pitchFamily="34" charset="0"/>
                <a:ea typeface="Fira Sans" pitchFamily="34" charset="-122"/>
                <a:cs typeface="Fira Sans" pitchFamily="34" charset="-120"/>
              </a:rPr>
              <a:t>listStudentGrades(): Not listeleme</a:t>
            </a:r>
            <a:endParaRPr lang="en-US" sz="1200" dirty="0"/>
          </a:p>
        </p:txBody>
      </p:sp>
      <p:sp>
        <p:nvSpPr>
          <p:cNvPr id="25" name="Shape 20"/>
          <p:cNvSpPr/>
          <p:nvPr/>
        </p:nvSpPr>
        <p:spPr>
          <a:xfrm>
            <a:off x="2454950" y="4722019"/>
            <a:ext cx="4783455" cy="2966680"/>
          </a:xfrm>
          <a:prstGeom prst="roundRect">
            <a:avLst>
              <a:gd name="adj" fmla="val 777"/>
            </a:avLst>
          </a:prstGeom>
          <a:solidFill>
            <a:srgbClr val="1F1F1F"/>
          </a:solidFill>
          <a:ln w="22860">
            <a:solidFill>
              <a:srgbClr val="575757"/>
            </a:solidFill>
            <a:prstDash val="solid"/>
          </a:ln>
        </p:spPr>
      </p:sp>
      <p:sp>
        <p:nvSpPr>
          <p:cNvPr id="26" name="Shape 21"/>
          <p:cNvSpPr/>
          <p:nvPr/>
        </p:nvSpPr>
        <p:spPr>
          <a:xfrm>
            <a:off x="2477810" y="4744879"/>
            <a:ext cx="4737735" cy="461010"/>
          </a:xfrm>
          <a:prstGeom prst="rect">
            <a:avLst/>
          </a:prstGeom>
          <a:solidFill>
            <a:srgbClr val="3E3E3E"/>
          </a:solidFill>
          <a:ln/>
        </p:spPr>
      </p:sp>
      <p:pic>
        <p:nvPicPr>
          <p:cNvPr id="27" name="Image 3" descr="preencoded.png">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731425" y="4860131"/>
            <a:ext cx="230505" cy="230505"/>
          </a:xfrm>
          <a:prstGeom prst="rect">
            <a:avLst/>
          </a:prstGeom>
        </p:spPr>
      </p:pic>
      <p:sp>
        <p:nvSpPr>
          <p:cNvPr id="28" name="Text 22"/>
          <p:cNvSpPr/>
          <p:nvPr/>
        </p:nvSpPr>
        <p:spPr>
          <a:xfrm>
            <a:off x="2631400" y="5359479"/>
            <a:ext cx="1939290" cy="240030"/>
          </a:xfrm>
          <a:prstGeom prst="rect">
            <a:avLst/>
          </a:prstGeom>
          <a:noFill/>
          <a:ln/>
        </p:spPr>
        <p:txBody>
          <a:bodyPr wrap="none" lIns="0" tIns="0" rIns="0" bIns="0" rtlCol="0" anchor="t"/>
          <a:lstStyle/>
          <a:p>
            <a:pPr algn="l" indent="0" marL="0">
              <a:lnSpc>
                <a:spcPts val="1850"/>
              </a:lnSpc>
              <a:buNone/>
            </a:pPr>
            <a:r>
              <a:rPr lang="en-US" sz="1500" dirty="0">
                <a:solidFill>
                  <a:srgbClr val="E0D6DE"/>
                </a:solidFill>
                <a:latin typeface="Anton" pitchFamily="34" charset="0"/>
                <a:ea typeface="Anton" pitchFamily="34" charset="-122"/>
                <a:cs typeface="Anton" pitchFamily="34" charset="-120"/>
              </a:rPr>
              <a:t>Course &amp; CourseManager</a:t>
            </a:r>
            <a:endParaRPr lang="en-US" sz="1500" dirty="0"/>
          </a:p>
        </p:txBody>
      </p:sp>
      <p:sp>
        <p:nvSpPr>
          <p:cNvPr id="29" name="Text 23"/>
          <p:cNvSpPr/>
          <p:nvPr/>
        </p:nvSpPr>
        <p:spPr>
          <a:xfrm>
            <a:off x="2631400" y="5691664"/>
            <a:ext cx="4430554" cy="245864"/>
          </a:xfrm>
          <a:prstGeom prst="rect">
            <a:avLst/>
          </a:prstGeom>
          <a:noFill/>
          <a:ln/>
        </p:spPr>
        <p:txBody>
          <a:bodyPr wrap="none" lIns="0" tIns="0" rIns="0" bIns="0" rtlCol="0" anchor="t"/>
          <a:lstStyle/>
          <a:p>
            <a:pPr algn="l" indent="0" marL="0">
              <a:lnSpc>
                <a:spcPts val="1900"/>
              </a:lnSpc>
              <a:buNone/>
            </a:pPr>
            <a:r>
              <a:rPr lang="en-US" sz="1200" b="1" dirty="0">
                <a:solidFill>
                  <a:srgbClr val="E0D6DE"/>
                </a:solidFill>
                <a:latin typeface="Fira Sans" pitchFamily="34" charset="0"/>
                <a:ea typeface="Fira Sans" pitchFamily="34" charset="-122"/>
                <a:cs typeface="Fira Sans" pitchFamily="34" charset="-120"/>
              </a:rPr>
              <a:t>Alanlar:</a:t>
            </a:r>
            <a:pPr algn="l" indent="0" marL="0">
              <a:lnSpc>
                <a:spcPts val="1900"/>
              </a:lnSpc>
              <a:buNone/>
            </a:pPr>
            <a:r>
              <a:rPr lang="en-US" sz="1200" dirty="0">
                <a:solidFill>
                  <a:srgbClr val="E0D6DE"/>
                </a:solidFill>
                <a:latin typeface="Fira Sans" pitchFamily="34" charset="0"/>
                <a:ea typeface="Fira Sans" pitchFamily="34" charset="-122"/>
                <a:cs typeface="Fira Sans" pitchFamily="34" charset="-120"/>
              </a:rPr>
              <a:t> courseCode, courseName, assignedTeacherId</a:t>
            </a:r>
            <a:endParaRPr lang="en-US" sz="1200" dirty="0"/>
          </a:p>
        </p:txBody>
      </p:sp>
      <p:sp>
        <p:nvSpPr>
          <p:cNvPr id="30" name="Text 24"/>
          <p:cNvSpPr/>
          <p:nvPr/>
        </p:nvSpPr>
        <p:spPr>
          <a:xfrm>
            <a:off x="2631400" y="6029682"/>
            <a:ext cx="4430554" cy="245864"/>
          </a:xfrm>
          <a:prstGeom prst="rect">
            <a:avLst/>
          </a:prstGeom>
          <a:noFill/>
          <a:ln/>
        </p:spPr>
        <p:txBody>
          <a:bodyPr wrap="none" lIns="0" tIns="0" rIns="0" bIns="0" rtlCol="0" anchor="t"/>
          <a:lstStyle/>
          <a:p>
            <a:pPr algn="l" indent="0" marL="0">
              <a:lnSpc>
                <a:spcPts val="1900"/>
              </a:lnSpc>
              <a:buNone/>
            </a:pPr>
            <a:r>
              <a:rPr lang="en-US" sz="1200" b="1" dirty="0">
                <a:solidFill>
                  <a:srgbClr val="E0D6DE"/>
                </a:solidFill>
                <a:latin typeface="Fira Sans" pitchFamily="34" charset="0"/>
                <a:ea typeface="Fira Sans" pitchFamily="34" charset="-122"/>
                <a:cs typeface="Fira Sans" pitchFamily="34" charset="-120"/>
              </a:rPr>
              <a:t>Kritik Metotlar:</a:t>
            </a:r>
            <a:endParaRPr lang="en-US" sz="1200" dirty="0"/>
          </a:p>
        </p:txBody>
      </p:sp>
      <p:sp>
        <p:nvSpPr>
          <p:cNvPr id="31" name="Text 25"/>
          <p:cNvSpPr/>
          <p:nvPr/>
        </p:nvSpPr>
        <p:spPr>
          <a:xfrm>
            <a:off x="2631400" y="6367701"/>
            <a:ext cx="4430554" cy="245864"/>
          </a:xfrm>
          <a:prstGeom prst="rect">
            <a:avLst/>
          </a:prstGeom>
          <a:noFill/>
          <a:ln/>
        </p:spPr>
        <p:txBody>
          <a:bodyPr wrap="none" lIns="0" tIns="0" rIns="0" bIns="0" rtlCol="0" anchor="t"/>
          <a:lstStyle/>
          <a:p>
            <a:pPr algn="l" marL="342900" indent="-342900">
              <a:lnSpc>
                <a:spcPts val="1900"/>
              </a:lnSpc>
              <a:buSzPct val="100000"/>
              <a:buChar char="•"/>
            </a:pPr>
            <a:r>
              <a:rPr lang="en-US" sz="1200" dirty="0">
                <a:solidFill>
                  <a:srgbClr val="E0D6DE"/>
                </a:solidFill>
                <a:latin typeface="Fira Sans" pitchFamily="34" charset="0"/>
                <a:ea typeface="Fira Sans" pitchFamily="34" charset="-122"/>
                <a:cs typeface="Fira Sans" pitchFamily="34" charset="-120"/>
              </a:rPr>
              <a:t>assignCourseToTeacher(): Ders atama</a:t>
            </a:r>
            <a:endParaRPr lang="en-US" sz="1200" dirty="0"/>
          </a:p>
        </p:txBody>
      </p:sp>
      <p:sp>
        <p:nvSpPr>
          <p:cNvPr id="32" name="Text 26"/>
          <p:cNvSpPr/>
          <p:nvPr/>
        </p:nvSpPr>
        <p:spPr>
          <a:xfrm>
            <a:off x="2631400" y="6667262"/>
            <a:ext cx="4430554" cy="245864"/>
          </a:xfrm>
          <a:prstGeom prst="rect">
            <a:avLst/>
          </a:prstGeom>
          <a:noFill/>
          <a:ln/>
        </p:spPr>
        <p:txBody>
          <a:bodyPr wrap="none" lIns="0" tIns="0" rIns="0" bIns="0" rtlCol="0" anchor="t"/>
          <a:lstStyle/>
          <a:p>
            <a:pPr algn="l" marL="342900" indent="-342900">
              <a:lnSpc>
                <a:spcPts val="1900"/>
              </a:lnSpc>
              <a:buSzPct val="100000"/>
              <a:buChar char="•"/>
            </a:pPr>
            <a:r>
              <a:rPr lang="en-US" sz="1200" dirty="0">
                <a:solidFill>
                  <a:srgbClr val="E0D6DE"/>
                </a:solidFill>
                <a:latin typeface="Fira Sans" pitchFamily="34" charset="0"/>
                <a:ea typeface="Fira Sans" pitchFamily="34" charset="-122"/>
                <a:cs typeface="Fira Sans" pitchFamily="34" charset="-120"/>
              </a:rPr>
              <a:t>getStudentsByCourse(): Kayıtlı öğrenciler</a:t>
            </a:r>
            <a:endParaRPr lang="en-US" sz="1200" dirty="0"/>
          </a:p>
        </p:txBody>
      </p:sp>
      <p:sp>
        <p:nvSpPr>
          <p:cNvPr id="33" name="Text 27"/>
          <p:cNvSpPr/>
          <p:nvPr/>
        </p:nvSpPr>
        <p:spPr>
          <a:xfrm>
            <a:off x="2631400" y="6966823"/>
            <a:ext cx="4430554" cy="245864"/>
          </a:xfrm>
          <a:prstGeom prst="rect">
            <a:avLst/>
          </a:prstGeom>
          <a:noFill/>
          <a:ln/>
        </p:spPr>
        <p:txBody>
          <a:bodyPr wrap="none" lIns="0" tIns="0" rIns="0" bIns="0" rtlCol="0" anchor="t"/>
          <a:lstStyle/>
          <a:p>
            <a:pPr algn="l" marL="342900" indent="-342900">
              <a:lnSpc>
                <a:spcPts val="1900"/>
              </a:lnSpc>
              <a:buSzPct val="100000"/>
              <a:buChar char="•"/>
            </a:pPr>
            <a:r>
              <a:rPr lang="en-US" sz="1200" dirty="0">
                <a:solidFill>
                  <a:srgbClr val="E0D6DE"/>
                </a:solidFill>
                <a:latin typeface="Fira Sans" pitchFamily="34" charset="0"/>
                <a:ea typeface="Fira Sans" pitchFamily="34" charset="-122"/>
                <a:cs typeface="Fira Sans" pitchFamily="34" charset="-120"/>
              </a:rPr>
              <a:t>updateGradePartial(): Kısmi not güncelleme</a:t>
            </a:r>
            <a:endParaRPr lang="en-US" sz="1200" dirty="0"/>
          </a:p>
        </p:txBody>
      </p:sp>
      <p:sp>
        <p:nvSpPr>
          <p:cNvPr id="34" name="Text 28"/>
          <p:cNvSpPr/>
          <p:nvPr/>
        </p:nvSpPr>
        <p:spPr>
          <a:xfrm>
            <a:off x="2631400" y="7266384"/>
            <a:ext cx="4430554" cy="245864"/>
          </a:xfrm>
          <a:prstGeom prst="rect">
            <a:avLst/>
          </a:prstGeom>
          <a:noFill/>
          <a:ln/>
        </p:spPr>
        <p:txBody>
          <a:bodyPr wrap="none" lIns="0" tIns="0" rIns="0" bIns="0" rtlCol="0" anchor="t"/>
          <a:lstStyle/>
          <a:p>
            <a:pPr algn="l" marL="342900" indent="-342900">
              <a:lnSpc>
                <a:spcPts val="1900"/>
              </a:lnSpc>
              <a:buSzPct val="100000"/>
              <a:buChar char="•"/>
            </a:pPr>
            <a:r>
              <a:rPr lang="en-US" sz="1200" dirty="0">
                <a:solidFill>
                  <a:srgbClr val="E0D6DE"/>
                </a:solidFill>
                <a:latin typeface="Fira Sans" pitchFamily="34" charset="0"/>
                <a:ea typeface="Fira Sans" pitchFamily="34" charset="-122"/>
                <a:cs typeface="Fira Sans" pitchFamily="34" charset="-120"/>
              </a:rPr>
              <a:t>computeAGNO(): AGNO hesaplama (%40 vize, %60 final)</a:t>
            </a:r>
            <a:endParaRPr lang="en-US" sz="1200" dirty="0"/>
          </a:p>
        </p:txBody>
      </p:sp>
      <p:sp>
        <p:nvSpPr>
          <p:cNvPr id="35" name="Shape 29"/>
          <p:cNvSpPr/>
          <p:nvPr/>
        </p:nvSpPr>
        <p:spPr>
          <a:xfrm>
            <a:off x="7391995" y="4722019"/>
            <a:ext cx="4783455" cy="2966680"/>
          </a:xfrm>
          <a:prstGeom prst="roundRect">
            <a:avLst>
              <a:gd name="adj" fmla="val 777"/>
            </a:avLst>
          </a:prstGeom>
          <a:solidFill>
            <a:srgbClr val="1F1F1F"/>
          </a:solidFill>
          <a:ln w="22860">
            <a:solidFill>
              <a:srgbClr val="575757"/>
            </a:solidFill>
            <a:prstDash val="solid"/>
          </a:ln>
        </p:spPr>
      </p:sp>
      <p:sp>
        <p:nvSpPr>
          <p:cNvPr id="36" name="Shape 30"/>
          <p:cNvSpPr/>
          <p:nvPr/>
        </p:nvSpPr>
        <p:spPr>
          <a:xfrm>
            <a:off x="7414855" y="4744879"/>
            <a:ext cx="4737735" cy="461010"/>
          </a:xfrm>
          <a:prstGeom prst="rect">
            <a:avLst/>
          </a:prstGeom>
          <a:solidFill>
            <a:srgbClr val="3E3E3E"/>
          </a:solidFill>
          <a:ln/>
        </p:spPr>
      </p:sp>
      <p:pic>
        <p:nvPicPr>
          <p:cNvPr id="37" name="Image 4" descr="preencoded.png">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668470" y="4860131"/>
            <a:ext cx="230505" cy="230505"/>
          </a:xfrm>
          <a:prstGeom prst="rect">
            <a:avLst/>
          </a:prstGeom>
        </p:spPr>
      </p:pic>
      <p:sp>
        <p:nvSpPr>
          <p:cNvPr id="38" name="Text 31"/>
          <p:cNvSpPr/>
          <p:nvPr/>
        </p:nvSpPr>
        <p:spPr>
          <a:xfrm>
            <a:off x="7568446" y="5359479"/>
            <a:ext cx="1920954" cy="240030"/>
          </a:xfrm>
          <a:prstGeom prst="rect">
            <a:avLst/>
          </a:prstGeom>
          <a:noFill/>
          <a:ln/>
        </p:spPr>
        <p:txBody>
          <a:bodyPr wrap="none" lIns="0" tIns="0" rIns="0" bIns="0" rtlCol="0" anchor="t"/>
          <a:lstStyle/>
          <a:p>
            <a:pPr algn="l" indent="0" marL="0">
              <a:lnSpc>
                <a:spcPts val="1850"/>
              </a:lnSpc>
              <a:buNone/>
            </a:pPr>
            <a:r>
              <a:rPr lang="en-US" sz="1500" dirty="0">
                <a:solidFill>
                  <a:srgbClr val="E0D6DE"/>
                </a:solidFill>
                <a:latin typeface="Anton" pitchFamily="34" charset="0"/>
                <a:ea typeface="Anton" pitchFamily="34" charset="-122"/>
                <a:cs typeface="Anton" pitchFamily="34" charset="-120"/>
              </a:rPr>
              <a:t>FileHelper &amp; Main</a:t>
            </a:r>
            <a:endParaRPr lang="en-US" sz="1500" dirty="0"/>
          </a:p>
        </p:txBody>
      </p:sp>
      <p:sp>
        <p:nvSpPr>
          <p:cNvPr id="39" name="Text 32"/>
          <p:cNvSpPr/>
          <p:nvPr/>
        </p:nvSpPr>
        <p:spPr>
          <a:xfrm>
            <a:off x="7568446" y="5691664"/>
            <a:ext cx="4430554" cy="245864"/>
          </a:xfrm>
          <a:prstGeom prst="rect">
            <a:avLst/>
          </a:prstGeom>
          <a:noFill/>
          <a:ln/>
        </p:spPr>
        <p:txBody>
          <a:bodyPr wrap="none" lIns="0" tIns="0" rIns="0" bIns="0" rtlCol="0" anchor="t"/>
          <a:lstStyle/>
          <a:p>
            <a:pPr algn="l" indent="0" marL="0">
              <a:lnSpc>
                <a:spcPts val="1900"/>
              </a:lnSpc>
              <a:buNone/>
            </a:pPr>
            <a:r>
              <a:rPr lang="en-US" sz="1200" b="1" dirty="0">
                <a:solidFill>
                  <a:srgbClr val="E0D6DE"/>
                </a:solidFill>
                <a:latin typeface="Fira Sans" pitchFamily="34" charset="0"/>
                <a:ea typeface="Fira Sans" pitchFamily="34" charset="-122"/>
                <a:cs typeface="Fira Sans" pitchFamily="34" charset="-120"/>
              </a:rPr>
              <a:t>FileHelper:</a:t>
            </a:r>
            <a:pPr algn="l" indent="0" marL="0">
              <a:lnSpc>
                <a:spcPts val="1900"/>
              </a:lnSpc>
              <a:buNone/>
            </a:pPr>
            <a:r>
              <a:rPr lang="en-US" sz="1200" dirty="0">
                <a:solidFill>
                  <a:srgbClr val="E0D6DE"/>
                </a:solidFill>
                <a:latin typeface="Fira Sans" pitchFamily="34" charset="0"/>
                <a:ea typeface="Fira Sans" pitchFamily="34" charset="-122"/>
                <a:cs typeface="Fira Sans" pitchFamily="34" charset="-120"/>
              </a:rPr>
              <a:t> Statik dosya I/O metotları</a:t>
            </a:r>
            <a:endParaRPr lang="en-US" sz="1200" dirty="0"/>
          </a:p>
        </p:txBody>
      </p:sp>
      <p:sp>
        <p:nvSpPr>
          <p:cNvPr id="40" name="Text 33"/>
          <p:cNvSpPr/>
          <p:nvPr/>
        </p:nvSpPr>
        <p:spPr>
          <a:xfrm>
            <a:off x="7568446" y="6029682"/>
            <a:ext cx="4430554" cy="245864"/>
          </a:xfrm>
          <a:prstGeom prst="rect">
            <a:avLst/>
          </a:prstGeom>
          <a:noFill/>
          <a:ln/>
        </p:spPr>
        <p:txBody>
          <a:bodyPr wrap="none" lIns="0" tIns="0" rIns="0" bIns="0" rtlCol="0" anchor="t"/>
          <a:lstStyle/>
          <a:p>
            <a:pPr algn="l" marL="342900" indent="-342900">
              <a:lnSpc>
                <a:spcPts val="1900"/>
              </a:lnSpc>
              <a:buSzPct val="100000"/>
              <a:buChar char="•"/>
            </a:pPr>
            <a:r>
              <a:rPr lang="en-US" sz="1200" dirty="0">
                <a:solidFill>
                  <a:srgbClr val="E0D6DE"/>
                </a:solidFill>
                <a:latin typeface="Fira Sans" pitchFamily="34" charset="0"/>
                <a:ea typeface="Fira Sans" pitchFamily="34" charset="-122"/>
                <a:cs typeface="Fira Sans" pitchFamily="34" charset="-120"/>
              </a:rPr>
              <a:t>readFile, writeFile, appendToFile</a:t>
            </a:r>
            <a:endParaRPr lang="en-US" sz="1200" dirty="0"/>
          </a:p>
        </p:txBody>
      </p:sp>
      <p:sp>
        <p:nvSpPr>
          <p:cNvPr id="41" name="Text 34"/>
          <p:cNvSpPr/>
          <p:nvPr/>
        </p:nvSpPr>
        <p:spPr>
          <a:xfrm>
            <a:off x="7568446" y="6329243"/>
            <a:ext cx="4430554" cy="245864"/>
          </a:xfrm>
          <a:prstGeom prst="rect">
            <a:avLst/>
          </a:prstGeom>
          <a:noFill/>
          <a:ln/>
        </p:spPr>
        <p:txBody>
          <a:bodyPr wrap="none" lIns="0" tIns="0" rIns="0" bIns="0" rtlCol="0" anchor="t"/>
          <a:lstStyle/>
          <a:p>
            <a:pPr algn="l" marL="342900" indent="-342900">
              <a:lnSpc>
                <a:spcPts val="1900"/>
              </a:lnSpc>
              <a:buSzPct val="100000"/>
              <a:buChar char="•"/>
            </a:pPr>
            <a:r>
              <a:rPr lang="en-US" sz="1200" dirty="0">
                <a:solidFill>
                  <a:srgbClr val="E0D6DE"/>
                </a:solidFill>
                <a:latin typeface="Fira Sans" pitchFamily="34" charset="0"/>
                <a:ea typeface="Fira Sans" pitchFamily="34" charset="-122"/>
                <a:cs typeface="Fira Sans" pitchFamily="34" charset="-120"/>
              </a:rPr>
              <a:t>backupFile: Veri sıfırlama öncesi yedekleme</a:t>
            </a:r>
            <a:endParaRPr lang="en-US" sz="1200" dirty="0"/>
          </a:p>
        </p:txBody>
      </p:sp>
      <p:sp>
        <p:nvSpPr>
          <p:cNvPr id="42" name="Text 35"/>
          <p:cNvSpPr/>
          <p:nvPr/>
        </p:nvSpPr>
        <p:spPr>
          <a:xfrm>
            <a:off x="7568446" y="6667262"/>
            <a:ext cx="4430554" cy="491728"/>
          </a:xfrm>
          <a:prstGeom prst="rect">
            <a:avLst/>
          </a:prstGeom>
          <a:noFill/>
          <a:ln/>
        </p:spPr>
        <p:txBody>
          <a:bodyPr wrap="square" lIns="0" tIns="0" rIns="0" bIns="0" rtlCol="0" anchor="t"/>
          <a:lstStyle/>
          <a:p>
            <a:pPr algn="l" indent="0" marL="0">
              <a:lnSpc>
                <a:spcPts val="1900"/>
              </a:lnSpc>
              <a:buNone/>
            </a:pPr>
            <a:r>
              <a:rPr lang="en-US" sz="1200" b="1" dirty="0">
                <a:solidFill>
                  <a:srgbClr val="E0D6DE"/>
                </a:solidFill>
                <a:latin typeface="Fira Sans" pitchFamily="34" charset="0"/>
                <a:ea typeface="Fira Sans" pitchFamily="34" charset="-122"/>
                <a:cs typeface="Fira Sans" pitchFamily="34" charset="-120"/>
              </a:rPr>
              <a:t>Main:</a:t>
            </a:r>
            <a:pPr algn="l" indent="0" marL="0">
              <a:lnSpc>
                <a:spcPts val="1900"/>
              </a:lnSpc>
              <a:buNone/>
            </a:pPr>
            <a:r>
              <a:rPr lang="en-US" sz="1200" dirty="0">
                <a:solidFill>
                  <a:srgbClr val="E0D6DE"/>
                </a:solidFill>
                <a:latin typeface="Fira Sans" pitchFamily="34" charset="0"/>
                <a:ea typeface="Fira Sans" pitchFamily="34" charset="-122"/>
                <a:cs typeface="Fira Sans" pitchFamily="34" charset="-120"/>
              </a:rPr>
              <a:t> Ana menü ve rol yönlendirme, adminLogin() ile sabit şifre kontrolü (admin123)</a:t>
            </a:r>
            <a:endParaRPr lang="en-US" sz="12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793790" y="804743"/>
            <a:ext cx="1240750" cy="441484"/>
          </a:xfrm>
          <a:prstGeom prst="roundRect">
            <a:avLst>
              <a:gd name="adj" fmla="val 6165"/>
            </a:avLst>
          </a:prstGeom>
          <a:noFill/>
          <a:ln w="7620">
            <a:solidFill>
              <a:srgbClr val="FA95AE"/>
            </a:solidFill>
            <a:prstDash val="solid"/>
          </a:ln>
        </p:spPr>
      </p:sp>
      <p:sp>
        <p:nvSpPr>
          <p:cNvPr id="3" name="Text 1"/>
          <p:cNvSpPr/>
          <p:nvPr/>
        </p:nvSpPr>
        <p:spPr>
          <a:xfrm>
            <a:off x="937498" y="880348"/>
            <a:ext cx="953333" cy="290274"/>
          </a:xfrm>
          <a:prstGeom prst="rect">
            <a:avLst/>
          </a:prstGeom>
          <a:noFill/>
          <a:ln/>
        </p:spPr>
        <p:txBody>
          <a:bodyPr wrap="none" lIns="0" tIns="0" rIns="0" bIns="0" rtlCol="0" anchor="t"/>
          <a:lstStyle/>
          <a:p>
            <a:pPr algn="l" indent="0" marL="0">
              <a:lnSpc>
                <a:spcPts val="2250"/>
              </a:lnSpc>
              <a:buNone/>
            </a:pPr>
            <a:r>
              <a:rPr lang="en-US" sz="1400" dirty="0">
                <a:solidFill>
                  <a:srgbClr val="FA95AE"/>
                </a:solidFill>
                <a:latin typeface="Fira Sans" pitchFamily="34" charset="0"/>
                <a:ea typeface="Fira Sans" pitchFamily="34" charset="-122"/>
                <a:cs typeface="Fira Sans" pitchFamily="34" charset="-120"/>
              </a:rPr>
              <a:t>ROL: ADMIN</a:t>
            </a:r>
            <a:endParaRPr lang="en-US" sz="1400" dirty="0"/>
          </a:p>
        </p:txBody>
      </p:sp>
      <p:sp>
        <p:nvSpPr>
          <p:cNvPr id="4" name="Text 2"/>
          <p:cNvSpPr/>
          <p:nvPr/>
        </p:nvSpPr>
        <p:spPr>
          <a:xfrm>
            <a:off x="793790" y="1336953"/>
            <a:ext cx="5961578" cy="708779"/>
          </a:xfrm>
          <a:prstGeom prst="rect">
            <a:avLst/>
          </a:prstGeom>
          <a:noFill/>
          <a:ln/>
        </p:spPr>
        <p:txBody>
          <a:bodyPr wrap="none" lIns="0" tIns="0" rIns="0" bIns="0" rtlCol="0" anchor="t"/>
          <a:lstStyle/>
          <a:p>
            <a:pPr algn="l" indent="0" marL="0">
              <a:lnSpc>
                <a:spcPts val="5550"/>
              </a:lnSpc>
              <a:buNone/>
            </a:pPr>
            <a:r>
              <a:rPr lang="en-US" sz="4450" dirty="0">
                <a:solidFill>
                  <a:srgbClr val="FA95AF"/>
                </a:solidFill>
                <a:latin typeface="Anton" pitchFamily="34" charset="0"/>
                <a:ea typeface="Anton" pitchFamily="34" charset="-122"/>
                <a:cs typeface="Anton" pitchFamily="34" charset="-120"/>
              </a:rPr>
              <a:t>Admin Panel Fonksiyonları</a:t>
            </a:r>
            <a:endParaRPr lang="en-US" sz="4450" dirty="0"/>
          </a:p>
        </p:txBody>
      </p:sp>
      <p:sp>
        <p:nvSpPr>
          <p:cNvPr id="5" name="Text 3"/>
          <p:cNvSpPr/>
          <p:nvPr/>
        </p:nvSpPr>
        <p:spPr>
          <a:xfrm>
            <a:off x="793790" y="2385893"/>
            <a:ext cx="13042821" cy="725805"/>
          </a:xfrm>
          <a:prstGeom prst="rect">
            <a:avLst/>
          </a:prstGeom>
          <a:noFill/>
          <a:ln/>
        </p:spPr>
        <p:txBody>
          <a:bodyPr wrap="square" lIns="0" tIns="0" rIns="0" bIns="0" rtlCol="0" anchor="t"/>
          <a:lstStyle/>
          <a:p>
            <a:pPr algn="l" indent="0" marL="0">
              <a:lnSpc>
                <a:spcPts val="2850"/>
              </a:lnSpc>
              <a:buNone/>
            </a:pPr>
            <a:r>
              <a:rPr lang="en-US" sz="1750" dirty="0">
                <a:solidFill>
                  <a:srgbClr val="E0D6DE"/>
                </a:solidFill>
                <a:latin typeface="Fira Sans" pitchFamily="34" charset="0"/>
                <a:ea typeface="Fira Sans" pitchFamily="34" charset="-122"/>
                <a:cs typeface="Fira Sans" pitchFamily="34" charset="-120"/>
              </a:rPr>
              <a:t>Admin rolü, sistemin en yüksek yetki seviyesine sahiptir ve tüm varlıkları yönetme, atama yapma ve sistemi sıfırlama yetkilerine sahiptir.</a:t>
            </a:r>
            <a:endParaRPr lang="en-US" sz="1750" dirty="0"/>
          </a:p>
        </p:txBody>
      </p:sp>
      <p:sp>
        <p:nvSpPr>
          <p:cNvPr id="6" name="Text 4"/>
          <p:cNvSpPr/>
          <p:nvPr/>
        </p:nvSpPr>
        <p:spPr>
          <a:xfrm>
            <a:off x="793790" y="3366849"/>
            <a:ext cx="226814" cy="283488"/>
          </a:xfrm>
          <a:prstGeom prst="rect">
            <a:avLst/>
          </a:prstGeom>
          <a:noFill/>
          <a:ln/>
        </p:spPr>
        <p:txBody>
          <a:bodyPr wrap="none" lIns="0" tIns="0" rIns="0" bIns="0" rtlCol="0" anchor="t"/>
          <a:lstStyle/>
          <a:p>
            <a:pPr algn="l" indent="0" marL="0">
              <a:lnSpc>
                <a:spcPts val="2850"/>
              </a:lnSpc>
              <a:buNone/>
            </a:pPr>
            <a:r>
              <a:rPr lang="en-US" sz="1750" dirty="0">
                <a:solidFill>
                  <a:srgbClr val="E0D6DE"/>
                </a:solidFill>
                <a:latin typeface="Anton Light" pitchFamily="34" charset="0"/>
                <a:ea typeface="Anton Light" pitchFamily="34" charset="-122"/>
                <a:cs typeface="Anton Light" pitchFamily="34" charset="-120"/>
              </a:rPr>
              <a:t>01</a:t>
            </a:r>
            <a:endParaRPr lang="en-US" sz="1750" dirty="0"/>
          </a:p>
        </p:txBody>
      </p:sp>
      <p:sp>
        <p:nvSpPr>
          <p:cNvPr id="7" name="Shape 5"/>
          <p:cNvSpPr/>
          <p:nvPr/>
        </p:nvSpPr>
        <p:spPr>
          <a:xfrm>
            <a:off x="793790" y="3721894"/>
            <a:ext cx="4196358" cy="30480"/>
          </a:xfrm>
          <a:prstGeom prst="rect">
            <a:avLst/>
          </a:prstGeom>
          <a:solidFill>
            <a:srgbClr val="FA95AE"/>
          </a:solidFill>
          <a:ln/>
        </p:spPr>
      </p:sp>
      <p:sp>
        <p:nvSpPr>
          <p:cNvPr id="8" name="Text 6"/>
          <p:cNvSpPr/>
          <p:nvPr/>
        </p:nvSpPr>
        <p:spPr>
          <a:xfrm>
            <a:off x="793790" y="3896201"/>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E0D6DE"/>
                </a:solidFill>
                <a:latin typeface="Anton" pitchFamily="34" charset="0"/>
                <a:ea typeface="Anton" pitchFamily="34" charset="-122"/>
                <a:cs typeface="Anton" pitchFamily="34" charset="-120"/>
              </a:rPr>
              <a:t>Öğretmen Ekleme</a:t>
            </a:r>
            <a:endParaRPr lang="en-US" sz="2200" dirty="0"/>
          </a:p>
        </p:txBody>
      </p:sp>
      <p:sp>
        <p:nvSpPr>
          <p:cNvPr id="9" name="Text 7"/>
          <p:cNvSpPr/>
          <p:nvPr/>
        </p:nvSpPr>
        <p:spPr>
          <a:xfrm>
            <a:off x="793790" y="4386620"/>
            <a:ext cx="4196358" cy="725805"/>
          </a:xfrm>
          <a:prstGeom prst="rect">
            <a:avLst/>
          </a:prstGeom>
          <a:noFill/>
          <a:ln/>
        </p:spPr>
        <p:txBody>
          <a:bodyPr wrap="square" lIns="0" tIns="0" rIns="0" bIns="0" rtlCol="0" anchor="t"/>
          <a:lstStyle/>
          <a:p>
            <a:pPr algn="l" indent="0" marL="0">
              <a:lnSpc>
                <a:spcPts val="2850"/>
              </a:lnSpc>
              <a:buNone/>
            </a:pPr>
            <a:r>
              <a:rPr lang="en-US" sz="1750" dirty="0">
                <a:solidFill>
                  <a:srgbClr val="E0D6DE"/>
                </a:solidFill>
                <a:latin typeface="Fira Sans" pitchFamily="34" charset="0"/>
                <a:ea typeface="Fira Sans" pitchFamily="34" charset="-122"/>
                <a:cs typeface="Fira Sans" pitchFamily="34" charset="-120"/>
              </a:rPr>
              <a:t>Döngü içinde sürekli ekleme, 'q' ile çıkış. ID ve isim/soyisim çakışma kontrolü.</a:t>
            </a:r>
            <a:endParaRPr lang="en-US" sz="1750" dirty="0"/>
          </a:p>
        </p:txBody>
      </p:sp>
      <p:sp>
        <p:nvSpPr>
          <p:cNvPr id="10" name="Text 8"/>
          <p:cNvSpPr/>
          <p:nvPr/>
        </p:nvSpPr>
        <p:spPr>
          <a:xfrm>
            <a:off x="5216962" y="3366849"/>
            <a:ext cx="226814" cy="283488"/>
          </a:xfrm>
          <a:prstGeom prst="rect">
            <a:avLst/>
          </a:prstGeom>
          <a:noFill/>
          <a:ln/>
        </p:spPr>
        <p:txBody>
          <a:bodyPr wrap="none" lIns="0" tIns="0" rIns="0" bIns="0" rtlCol="0" anchor="t"/>
          <a:lstStyle/>
          <a:p>
            <a:pPr algn="l" indent="0" marL="0">
              <a:lnSpc>
                <a:spcPts val="2850"/>
              </a:lnSpc>
              <a:buNone/>
            </a:pPr>
            <a:r>
              <a:rPr lang="en-US" sz="1750" dirty="0">
                <a:solidFill>
                  <a:srgbClr val="E0D6DE"/>
                </a:solidFill>
                <a:latin typeface="Anton Light" pitchFamily="34" charset="0"/>
                <a:ea typeface="Anton Light" pitchFamily="34" charset="-122"/>
                <a:cs typeface="Anton Light" pitchFamily="34" charset="-120"/>
              </a:rPr>
              <a:t>02</a:t>
            </a:r>
            <a:endParaRPr lang="en-US" sz="1750" dirty="0"/>
          </a:p>
        </p:txBody>
      </p:sp>
      <p:sp>
        <p:nvSpPr>
          <p:cNvPr id="11" name="Shape 9"/>
          <p:cNvSpPr/>
          <p:nvPr/>
        </p:nvSpPr>
        <p:spPr>
          <a:xfrm>
            <a:off x="5216962" y="3721894"/>
            <a:ext cx="4196358" cy="30480"/>
          </a:xfrm>
          <a:prstGeom prst="rect">
            <a:avLst/>
          </a:prstGeom>
          <a:solidFill>
            <a:srgbClr val="FA95AE"/>
          </a:solidFill>
          <a:ln/>
        </p:spPr>
      </p:sp>
      <p:sp>
        <p:nvSpPr>
          <p:cNvPr id="12" name="Text 10"/>
          <p:cNvSpPr/>
          <p:nvPr/>
        </p:nvSpPr>
        <p:spPr>
          <a:xfrm>
            <a:off x="5216962" y="3896201"/>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E0D6DE"/>
                </a:solidFill>
                <a:latin typeface="Anton" pitchFamily="34" charset="0"/>
                <a:ea typeface="Anton" pitchFamily="34" charset="-122"/>
                <a:cs typeface="Anton" pitchFamily="34" charset="-120"/>
              </a:rPr>
              <a:t>Öğrenci Ekleme</a:t>
            </a:r>
            <a:endParaRPr lang="en-US" sz="2200" dirty="0"/>
          </a:p>
        </p:txBody>
      </p:sp>
      <p:sp>
        <p:nvSpPr>
          <p:cNvPr id="13" name="Text 11"/>
          <p:cNvSpPr/>
          <p:nvPr/>
        </p:nvSpPr>
        <p:spPr>
          <a:xfrm>
            <a:off x="5216962" y="4386620"/>
            <a:ext cx="4196358" cy="725805"/>
          </a:xfrm>
          <a:prstGeom prst="rect">
            <a:avLst/>
          </a:prstGeom>
          <a:noFill/>
          <a:ln/>
        </p:spPr>
        <p:txBody>
          <a:bodyPr wrap="square" lIns="0" tIns="0" rIns="0" bIns="0" rtlCol="0" anchor="t"/>
          <a:lstStyle/>
          <a:p>
            <a:pPr algn="l" indent="0" marL="0">
              <a:lnSpc>
                <a:spcPts val="2850"/>
              </a:lnSpc>
              <a:buNone/>
            </a:pPr>
            <a:r>
              <a:rPr lang="en-US" sz="1750" dirty="0">
                <a:solidFill>
                  <a:srgbClr val="E0D6DE"/>
                </a:solidFill>
                <a:latin typeface="Fira Sans" pitchFamily="34" charset="0"/>
                <a:ea typeface="Fira Sans" pitchFamily="34" charset="-122"/>
                <a:cs typeface="Fira Sans" pitchFamily="34" charset="-120"/>
              </a:rPr>
              <a:t>Benzer döngü yapısı, department bilgisi ile kayıt. Otomatik ID üretimi.</a:t>
            </a:r>
            <a:endParaRPr lang="en-US" sz="1750" dirty="0"/>
          </a:p>
        </p:txBody>
      </p:sp>
      <p:sp>
        <p:nvSpPr>
          <p:cNvPr id="14" name="Text 12"/>
          <p:cNvSpPr/>
          <p:nvPr/>
        </p:nvSpPr>
        <p:spPr>
          <a:xfrm>
            <a:off x="9640133" y="3366849"/>
            <a:ext cx="226814" cy="283488"/>
          </a:xfrm>
          <a:prstGeom prst="rect">
            <a:avLst/>
          </a:prstGeom>
          <a:noFill/>
          <a:ln/>
        </p:spPr>
        <p:txBody>
          <a:bodyPr wrap="none" lIns="0" tIns="0" rIns="0" bIns="0" rtlCol="0" anchor="t"/>
          <a:lstStyle/>
          <a:p>
            <a:pPr algn="l" indent="0" marL="0">
              <a:lnSpc>
                <a:spcPts val="2850"/>
              </a:lnSpc>
              <a:buNone/>
            </a:pPr>
            <a:r>
              <a:rPr lang="en-US" sz="1750" dirty="0">
                <a:solidFill>
                  <a:srgbClr val="E0D6DE"/>
                </a:solidFill>
                <a:latin typeface="Anton Light" pitchFamily="34" charset="0"/>
                <a:ea typeface="Anton Light" pitchFamily="34" charset="-122"/>
                <a:cs typeface="Anton Light" pitchFamily="34" charset="-120"/>
              </a:rPr>
              <a:t>03</a:t>
            </a:r>
            <a:endParaRPr lang="en-US" sz="1750" dirty="0"/>
          </a:p>
        </p:txBody>
      </p:sp>
      <p:sp>
        <p:nvSpPr>
          <p:cNvPr id="15" name="Shape 13"/>
          <p:cNvSpPr/>
          <p:nvPr/>
        </p:nvSpPr>
        <p:spPr>
          <a:xfrm>
            <a:off x="9640133" y="3721894"/>
            <a:ext cx="4196358" cy="30480"/>
          </a:xfrm>
          <a:prstGeom prst="rect">
            <a:avLst/>
          </a:prstGeom>
          <a:solidFill>
            <a:srgbClr val="FA95AE"/>
          </a:solidFill>
          <a:ln/>
        </p:spPr>
      </p:sp>
      <p:sp>
        <p:nvSpPr>
          <p:cNvPr id="16" name="Text 14"/>
          <p:cNvSpPr/>
          <p:nvPr/>
        </p:nvSpPr>
        <p:spPr>
          <a:xfrm>
            <a:off x="9640133" y="3896201"/>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E0D6DE"/>
                </a:solidFill>
                <a:latin typeface="Anton" pitchFamily="34" charset="0"/>
                <a:ea typeface="Anton" pitchFamily="34" charset="-122"/>
                <a:cs typeface="Anton" pitchFamily="34" charset="-120"/>
              </a:rPr>
              <a:t>Ders Ekleme</a:t>
            </a:r>
            <a:endParaRPr lang="en-US" sz="2200" dirty="0"/>
          </a:p>
        </p:txBody>
      </p:sp>
      <p:sp>
        <p:nvSpPr>
          <p:cNvPr id="17" name="Text 15"/>
          <p:cNvSpPr/>
          <p:nvPr/>
        </p:nvSpPr>
        <p:spPr>
          <a:xfrm>
            <a:off x="9640133" y="4386620"/>
            <a:ext cx="4196358" cy="725805"/>
          </a:xfrm>
          <a:prstGeom prst="rect">
            <a:avLst/>
          </a:prstGeom>
          <a:noFill/>
          <a:ln/>
        </p:spPr>
        <p:txBody>
          <a:bodyPr wrap="square" lIns="0" tIns="0" rIns="0" bIns="0" rtlCol="0" anchor="t"/>
          <a:lstStyle/>
          <a:p>
            <a:pPr algn="l" indent="0" marL="0">
              <a:lnSpc>
                <a:spcPts val="2850"/>
              </a:lnSpc>
              <a:buNone/>
            </a:pPr>
            <a:r>
              <a:rPr lang="en-US" sz="1750" dirty="0">
                <a:solidFill>
                  <a:srgbClr val="E0D6DE"/>
                </a:solidFill>
                <a:latin typeface="Fira Sans" pitchFamily="34" charset="0"/>
                <a:ea typeface="Fira Sans" pitchFamily="34" charset="-122"/>
                <a:cs typeface="Fira Sans" pitchFamily="34" charset="-120"/>
              </a:rPr>
              <a:t>Ders kodu ve adı girişi. Ders kodunun tekillik kontrolü yapılır.</a:t>
            </a:r>
            <a:endParaRPr lang="en-US" sz="1750" dirty="0"/>
          </a:p>
        </p:txBody>
      </p:sp>
      <p:sp>
        <p:nvSpPr>
          <p:cNvPr id="18" name="Text 16"/>
          <p:cNvSpPr/>
          <p:nvPr/>
        </p:nvSpPr>
        <p:spPr>
          <a:xfrm>
            <a:off x="793790" y="5509260"/>
            <a:ext cx="226814" cy="283488"/>
          </a:xfrm>
          <a:prstGeom prst="rect">
            <a:avLst/>
          </a:prstGeom>
          <a:noFill/>
          <a:ln/>
        </p:spPr>
        <p:txBody>
          <a:bodyPr wrap="none" lIns="0" tIns="0" rIns="0" bIns="0" rtlCol="0" anchor="t"/>
          <a:lstStyle/>
          <a:p>
            <a:pPr algn="l" indent="0" marL="0">
              <a:lnSpc>
                <a:spcPts val="2850"/>
              </a:lnSpc>
              <a:buNone/>
            </a:pPr>
            <a:r>
              <a:rPr lang="en-US" sz="1750" dirty="0">
                <a:solidFill>
                  <a:srgbClr val="E0D6DE"/>
                </a:solidFill>
                <a:latin typeface="Anton Light" pitchFamily="34" charset="0"/>
                <a:ea typeface="Anton Light" pitchFamily="34" charset="-122"/>
                <a:cs typeface="Anton Light" pitchFamily="34" charset="-120"/>
              </a:rPr>
              <a:t>04</a:t>
            </a:r>
            <a:endParaRPr lang="en-US" sz="1750" dirty="0"/>
          </a:p>
        </p:txBody>
      </p:sp>
      <p:sp>
        <p:nvSpPr>
          <p:cNvPr id="19" name="Shape 17"/>
          <p:cNvSpPr/>
          <p:nvPr/>
        </p:nvSpPr>
        <p:spPr>
          <a:xfrm>
            <a:off x="793790" y="5864304"/>
            <a:ext cx="6407944" cy="30480"/>
          </a:xfrm>
          <a:prstGeom prst="rect">
            <a:avLst/>
          </a:prstGeom>
          <a:solidFill>
            <a:srgbClr val="FA95AE"/>
          </a:solidFill>
          <a:ln/>
        </p:spPr>
      </p:sp>
      <p:sp>
        <p:nvSpPr>
          <p:cNvPr id="20" name="Text 18"/>
          <p:cNvSpPr/>
          <p:nvPr/>
        </p:nvSpPr>
        <p:spPr>
          <a:xfrm>
            <a:off x="793790" y="6038612"/>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E0D6DE"/>
                </a:solidFill>
                <a:latin typeface="Anton" pitchFamily="34" charset="0"/>
                <a:ea typeface="Anton" pitchFamily="34" charset="-122"/>
                <a:cs typeface="Anton" pitchFamily="34" charset="-120"/>
              </a:rPr>
              <a:t>Ders Atama</a:t>
            </a:r>
            <a:endParaRPr lang="en-US" sz="2200" dirty="0"/>
          </a:p>
        </p:txBody>
      </p:sp>
      <p:sp>
        <p:nvSpPr>
          <p:cNvPr id="21" name="Text 19"/>
          <p:cNvSpPr/>
          <p:nvPr/>
        </p:nvSpPr>
        <p:spPr>
          <a:xfrm>
            <a:off x="793790" y="6529030"/>
            <a:ext cx="6407944" cy="725805"/>
          </a:xfrm>
          <a:prstGeom prst="rect">
            <a:avLst/>
          </a:prstGeom>
          <a:noFill/>
          <a:ln/>
        </p:spPr>
        <p:txBody>
          <a:bodyPr wrap="square" lIns="0" tIns="0" rIns="0" bIns="0" rtlCol="0" anchor="t"/>
          <a:lstStyle/>
          <a:p>
            <a:pPr algn="l" indent="0" marL="0">
              <a:lnSpc>
                <a:spcPts val="2850"/>
              </a:lnSpc>
              <a:buNone/>
            </a:pPr>
            <a:r>
              <a:rPr lang="en-US" sz="1750" dirty="0">
                <a:solidFill>
                  <a:srgbClr val="E0D6DE"/>
                </a:solidFill>
                <a:latin typeface="Fira Sans" pitchFamily="34" charset="0"/>
                <a:ea typeface="Fira Sans" pitchFamily="34" charset="-122"/>
                <a:cs typeface="Fira Sans" pitchFamily="34" charset="-120"/>
              </a:rPr>
              <a:t>Geçerli ders kodu ve öğretmen ID'si ile atama. setAssignedTeacherId kullanımı.</a:t>
            </a:r>
            <a:endParaRPr lang="en-US" sz="1750" dirty="0"/>
          </a:p>
        </p:txBody>
      </p:sp>
      <p:sp>
        <p:nvSpPr>
          <p:cNvPr id="22" name="Text 20"/>
          <p:cNvSpPr/>
          <p:nvPr/>
        </p:nvSpPr>
        <p:spPr>
          <a:xfrm>
            <a:off x="7428548" y="5509260"/>
            <a:ext cx="226814" cy="283488"/>
          </a:xfrm>
          <a:prstGeom prst="rect">
            <a:avLst/>
          </a:prstGeom>
          <a:noFill/>
          <a:ln/>
        </p:spPr>
        <p:txBody>
          <a:bodyPr wrap="none" lIns="0" tIns="0" rIns="0" bIns="0" rtlCol="0" anchor="t"/>
          <a:lstStyle/>
          <a:p>
            <a:pPr algn="l" indent="0" marL="0">
              <a:lnSpc>
                <a:spcPts val="2850"/>
              </a:lnSpc>
              <a:buNone/>
            </a:pPr>
            <a:r>
              <a:rPr lang="en-US" sz="1750" dirty="0">
                <a:solidFill>
                  <a:srgbClr val="E0D6DE"/>
                </a:solidFill>
                <a:latin typeface="Anton Light" pitchFamily="34" charset="0"/>
                <a:ea typeface="Anton Light" pitchFamily="34" charset="-122"/>
                <a:cs typeface="Anton Light" pitchFamily="34" charset="-120"/>
              </a:rPr>
              <a:t>05</a:t>
            </a:r>
            <a:endParaRPr lang="en-US" sz="1750" dirty="0"/>
          </a:p>
        </p:txBody>
      </p:sp>
      <p:sp>
        <p:nvSpPr>
          <p:cNvPr id="23" name="Shape 21"/>
          <p:cNvSpPr/>
          <p:nvPr/>
        </p:nvSpPr>
        <p:spPr>
          <a:xfrm>
            <a:off x="7428548" y="5864304"/>
            <a:ext cx="6407944" cy="30480"/>
          </a:xfrm>
          <a:prstGeom prst="rect">
            <a:avLst/>
          </a:prstGeom>
          <a:solidFill>
            <a:srgbClr val="FA95AE"/>
          </a:solidFill>
          <a:ln/>
        </p:spPr>
      </p:sp>
      <p:sp>
        <p:nvSpPr>
          <p:cNvPr id="24" name="Text 22"/>
          <p:cNvSpPr/>
          <p:nvPr/>
        </p:nvSpPr>
        <p:spPr>
          <a:xfrm>
            <a:off x="7428548" y="6038612"/>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E0D6DE"/>
                </a:solidFill>
                <a:latin typeface="Anton" pitchFamily="34" charset="0"/>
                <a:ea typeface="Anton" pitchFamily="34" charset="-122"/>
                <a:cs typeface="Anton" pitchFamily="34" charset="-120"/>
              </a:rPr>
              <a:t>Veri Sıfırlama</a:t>
            </a:r>
            <a:endParaRPr lang="en-US" sz="2200" dirty="0"/>
          </a:p>
        </p:txBody>
      </p:sp>
      <p:sp>
        <p:nvSpPr>
          <p:cNvPr id="25" name="Text 23"/>
          <p:cNvSpPr/>
          <p:nvPr/>
        </p:nvSpPr>
        <p:spPr>
          <a:xfrm>
            <a:off x="7428548" y="6529030"/>
            <a:ext cx="6407944" cy="725805"/>
          </a:xfrm>
          <a:prstGeom prst="rect">
            <a:avLst/>
          </a:prstGeom>
          <a:noFill/>
          <a:ln/>
        </p:spPr>
        <p:txBody>
          <a:bodyPr wrap="square" lIns="0" tIns="0" rIns="0" bIns="0" rtlCol="0" anchor="t"/>
          <a:lstStyle/>
          <a:p>
            <a:pPr algn="l" indent="0" marL="0">
              <a:lnSpc>
                <a:spcPts val="2850"/>
              </a:lnSpc>
              <a:buNone/>
            </a:pPr>
            <a:r>
              <a:rPr lang="en-US" sz="1750" dirty="0">
                <a:solidFill>
                  <a:srgbClr val="E0D6DE"/>
                </a:solidFill>
                <a:latin typeface="Fira Sans" pitchFamily="34" charset="0"/>
                <a:ea typeface="Fira Sans" pitchFamily="34" charset="-122"/>
                <a:cs typeface="Fira Sans" pitchFamily="34" charset="-120"/>
              </a:rPr>
              <a:t>"Evet" onayı sonrası tüm dosyalar yedeklenir ve veriler temizlenir.</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1214080" y="530423"/>
            <a:ext cx="1365052" cy="377785"/>
          </a:xfrm>
          <a:prstGeom prst="roundRect">
            <a:avLst>
              <a:gd name="adj" fmla="val 6128"/>
            </a:avLst>
          </a:prstGeom>
          <a:noFill/>
          <a:ln w="7620">
            <a:solidFill>
              <a:srgbClr val="FA95AE"/>
            </a:solidFill>
            <a:prstDash val="solid"/>
          </a:ln>
        </p:spPr>
      </p:sp>
      <p:sp>
        <p:nvSpPr>
          <p:cNvPr id="3" name="Text 1"/>
          <p:cNvSpPr/>
          <p:nvPr/>
        </p:nvSpPr>
        <p:spPr>
          <a:xfrm>
            <a:off x="1337429" y="595908"/>
            <a:ext cx="1118354" cy="246817"/>
          </a:xfrm>
          <a:prstGeom prst="rect">
            <a:avLst/>
          </a:prstGeom>
          <a:noFill/>
          <a:ln/>
        </p:spPr>
        <p:txBody>
          <a:bodyPr wrap="none" lIns="0" tIns="0" rIns="0" bIns="0" rtlCol="0" anchor="t"/>
          <a:lstStyle/>
          <a:p>
            <a:pPr algn="l" indent="0" marL="0">
              <a:lnSpc>
                <a:spcPts val="1900"/>
              </a:lnSpc>
              <a:buNone/>
            </a:pPr>
            <a:r>
              <a:rPr lang="en-US" sz="1200" dirty="0">
                <a:solidFill>
                  <a:srgbClr val="FA95AE"/>
                </a:solidFill>
                <a:latin typeface="Fira Sans" pitchFamily="34" charset="0"/>
                <a:ea typeface="Fira Sans" pitchFamily="34" charset="-122"/>
                <a:cs typeface="Fira Sans" pitchFamily="34" charset="-120"/>
              </a:rPr>
              <a:t>ROL: ÖĞRETMEN</a:t>
            </a:r>
            <a:endParaRPr lang="en-US" sz="1200" dirty="0"/>
          </a:p>
        </p:txBody>
      </p:sp>
      <p:sp>
        <p:nvSpPr>
          <p:cNvPr id="4" name="Text 2"/>
          <p:cNvSpPr/>
          <p:nvPr/>
        </p:nvSpPr>
        <p:spPr>
          <a:xfrm>
            <a:off x="1214080" y="985361"/>
            <a:ext cx="5741551" cy="602813"/>
          </a:xfrm>
          <a:prstGeom prst="rect">
            <a:avLst/>
          </a:prstGeom>
          <a:noFill/>
          <a:ln/>
        </p:spPr>
        <p:txBody>
          <a:bodyPr wrap="none" lIns="0" tIns="0" rIns="0" bIns="0" rtlCol="0" anchor="t"/>
          <a:lstStyle/>
          <a:p>
            <a:pPr algn="l" indent="0" marL="0">
              <a:lnSpc>
                <a:spcPts val="4700"/>
              </a:lnSpc>
              <a:buNone/>
            </a:pPr>
            <a:r>
              <a:rPr lang="en-US" sz="3750" dirty="0">
                <a:solidFill>
                  <a:srgbClr val="FA95AF"/>
                </a:solidFill>
                <a:latin typeface="Anton" pitchFamily="34" charset="0"/>
                <a:ea typeface="Anton" pitchFamily="34" charset="-122"/>
                <a:cs typeface="Anton" pitchFamily="34" charset="-120"/>
              </a:rPr>
              <a:t>Öğretmen Panel Fonksiyonları</a:t>
            </a:r>
            <a:endParaRPr lang="en-US" sz="3750" dirty="0"/>
          </a:p>
        </p:txBody>
      </p:sp>
      <p:pic>
        <p:nvPicPr>
          <p:cNvPr id="5" name="Image 0" descr="preencoded.png">    </p:cNvPr>
          <p:cNvPicPr>
            <a:picLocks noChangeAspect="1"/>
          </p:cNvPicPr>
          <p:nvPr/>
        </p:nvPicPr>
        <p:blipFill>
          <a:blip r:embed="rId1"/>
          <a:stretch>
            <a:fillRect/>
          </a:stretch>
        </p:blipFill>
        <p:spPr>
          <a:xfrm>
            <a:off x="1214080" y="2094428"/>
            <a:ext cx="4598551" cy="4598551"/>
          </a:xfrm>
          <a:prstGeom prst="rect">
            <a:avLst/>
          </a:prstGeom>
        </p:spPr>
      </p:pic>
      <p:sp>
        <p:nvSpPr>
          <p:cNvPr id="6" name="Text 3"/>
          <p:cNvSpPr/>
          <p:nvPr/>
        </p:nvSpPr>
        <p:spPr>
          <a:xfrm>
            <a:off x="1214080" y="6909911"/>
            <a:ext cx="4598551" cy="617220"/>
          </a:xfrm>
          <a:prstGeom prst="rect">
            <a:avLst/>
          </a:prstGeom>
          <a:noFill/>
          <a:ln/>
        </p:spPr>
        <p:txBody>
          <a:bodyPr wrap="square" lIns="0" tIns="0" rIns="0" bIns="0" rtlCol="0" anchor="t"/>
          <a:lstStyle/>
          <a:p>
            <a:pPr algn="l" indent="0" marL="0">
              <a:lnSpc>
                <a:spcPts val="2400"/>
              </a:lnSpc>
              <a:buNone/>
            </a:pPr>
            <a:r>
              <a:rPr lang="en-US" sz="1500" dirty="0">
                <a:solidFill>
                  <a:srgbClr val="E0D6DE"/>
                </a:solidFill>
                <a:latin typeface="Fira Sans" pitchFamily="34" charset="0"/>
                <a:ea typeface="Fira Sans" pitchFamily="34" charset="-122"/>
                <a:cs typeface="Fira Sans" pitchFamily="34" charset="-120"/>
              </a:rPr>
              <a:t>Öğretmenler sisteme ID ile giriş yaparak atandıkları dersleri görüntüler ve öğrenci notlarını yönetirler.</a:t>
            </a:r>
            <a:endParaRPr lang="en-US" sz="1500" dirty="0"/>
          </a:p>
        </p:txBody>
      </p:sp>
      <p:sp>
        <p:nvSpPr>
          <p:cNvPr id="7" name="Text 4"/>
          <p:cNvSpPr/>
          <p:nvPr/>
        </p:nvSpPr>
        <p:spPr>
          <a:xfrm>
            <a:off x="6290786" y="2070378"/>
            <a:ext cx="2411492" cy="301347"/>
          </a:xfrm>
          <a:prstGeom prst="rect">
            <a:avLst/>
          </a:prstGeom>
          <a:noFill/>
          <a:ln/>
        </p:spPr>
        <p:txBody>
          <a:bodyPr wrap="none" lIns="0" tIns="0" rIns="0" bIns="0" rtlCol="0" anchor="t"/>
          <a:lstStyle/>
          <a:p>
            <a:pPr algn="l" indent="0" marL="0">
              <a:lnSpc>
                <a:spcPts val="2350"/>
              </a:lnSpc>
              <a:buNone/>
            </a:pPr>
            <a:r>
              <a:rPr lang="en-US" sz="1850" dirty="0">
                <a:solidFill>
                  <a:srgbClr val="FA95AF"/>
                </a:solidFill>
                <a:latin typeface="Anton" pitchFamily="34" charset="0"/>
                <a:ea typeface="Anton" pitchFamily="34" charset="-122"/>
                <a:cs typeface="Anton" pitchFamily="34" charset="-120"/>
              </a:rPr>
              <a:t>Ders Listeleme</a:t>
            </a:r>
            <a:endParaRPr lang="en-US" sz="1850" dirty="0"/>
          </a:p>
        </p:txBody>
      </p:sp>
      <p:sp>
        <p:nvSpPr>
          <p:cNvPr id="8" name="Text 5"/>
          <p:cNvSpPr/>
          <p:nvPr/>
        </p:nvSpPr>
        <p:spPr>
          <a:xfrm>
            <a:off x="6290786" y="2564606"/>
            <a:ext cx="7133034" cy="308610"/>
          </a:xfrm>
          <a:prstGeom prst="rect">
            <a:avLst/>
          </a:prstGeom>
          <a:noFill/>
          <a:ln/>
        </p:spPr>
        <p:txBody>
          <a:bodyPr wrap="none" lIns="0" tIns="0" rIns="0" bIns="0" rtlCol="0" anchor="t"/>
          <a:lstStyle/>
          <a:p>
            <a:pPr algn="l" indent="0" marL="0">
              <a:lnSpc>
                <a:spcPts val="2400"/>
              </a:lnSpc>
              <a:buNone/>
            </a:pPr>
            <a:r>
              <a:rPr lang="en-US" sz="1500" dirty="0">
                <a:solidFill>
                  <a:srgbClr val="E0D6DE"/>
                </a:solidFill>
                <a:latin typeface="Fira Sans" pitchFamily="34" charset="0"/>
                <a:ea typeface="Fira Sans" pitchFamily="34" charset="-122"/>
                <a:cs typeface="Fira Sans" pitchFamily="34" charset="-120"/>
              </a:rPr>
              <a:t>getCoursesByTeacher() metodu sadece atanan dersleri gösterir.</a:t>
            </a:r>
            <a:endParaRPr lang="en-US" sz="1500" dirty="0"/>
          </a:p>
        </p:txBody>
      </p:sp>
      <p:sp>
        <p:nvSpPr>
          <p:cNvPr id="9" name="Text 6"/>
          <p:cNvSpPr/>
          <p:nvPr/>
        </p:nvSpPr>
        <p:spPr>
          <a:xfrm>
            <a:off x="6290786" y="3066098"/>
            <a:ext cx="3430072" cy="301347"/>
          </a:xfrm>
          <a:prstGeom prst="rect">
            <a:avLst/>
          </a:prstGeom>
          <a:noFill/>
          <a:ln/>
        </p:spPr>
        <p:txBody>
          <a:bodyPr wrap="none" lIns="0" tIns="0" rIns="0" bIns="0" rtlCol="0" anchor="t"/>
          <a:lstStyle/>
          <a:p>
            <a:pPr algn="l" indent="0" marL="0">
              <a:lnSpc>
                <a:spcPts val="2350"/>
              </a:lnSpc>
              <a:buNone/>
            </a:pPr>
            <a:r>
              <a:rPr lang="en-US" sz="1850" dirty="0">
                <a:solidFill>
                  <a:srgbClr val="FA95AF"/>
                </a:solidFill>
                <a:latin typeface="Anton" pitchFamily="34" charset="0"/>
                <a:ea typeface="Anton" pitchFamily="34" charset="-122"/>
                <a:cs typeface="Anton" pitchFamily="34" charset="-120"/>
              </a:rPr>
              <a:t>Not Giriş Akışı (teacherEnterGrades)</a:t>
            </a:r>
            <a:endParaRPr lang="en-US" sz="1850" dirty="0"/>
          </a:p>
        </p:txBody>
      </p:sp>
      <p:sp>
        <p:nvSpPr>
          <p:cNvPr id="10" name="Text 7"/>
          <p:cNvSpPr/>
          <p:nvPr/>
        </p:nvSpPr>
        <p:spPr>
          <a:xfrm>
            <a:off x="6290786" y="3560326"/>
            <a:ext cx="7133034" cy="308610"/>
          </a:xfrm>
          <a:prstGeom prst="rect">
            <a:avLst/>
          </a:prstGeom>
          <a:noFill/>
          <a:ln/>
        </p:spPr>
        <p:txBody>
          <a:bodyPr wrap="none" lIns="0" tIns="0" rIns="0" bIns="0" rtlCol="0" anchor="t"/>
          <a:lstStyle/>
          <a:p>
            <a:pPr algn="l" marL="342900" indent="-342900">
              <a:lnSpc>
                <a:spcPts val="2400"/>
              </a:lnSpc>
              <a:buSzPct val="100000"/>
              <a:buFont typeface="+mj-lt"/>
              <a:buAutoNum type="arabicPeriod" startAt="1"/>
            </a:pPr>
            <a:r>
              <a:rPr lang="en-US" sz="1500" b="1" dirty="0">
                <a:solidFill>
                  <a:srgbClr val="E0D6DE"/>
                </a:solidFill>
                <a:latin typeface="Fira Sans" pitchFamily="34" charset="0"/>
                <a:ea typeface="Fira Sans" pitchFamily="34" charset="-122"/>
                <a:cs typeface="Fira Sans" pitchFamily="34" charset="-120"/>
              </a:rPr>
              <a:t>Ders Seçimi:</a:t>
            </a:r>
            <a:pPr algn="l" indent="0" marL="0">
              <a:lnSpc>
                <a:spcPts val="2400"/>
              </a:lnSpc>
              <a:buNone/>
            </a:pPr>
            <a:r>
              <a:rPr lang="en-US" sz="1500" dirty="0">
                <a:solidFill>
                  <a:srgbClr val="E0D6DE"/>
                </a:solidFill>
                <a:latin typeface="Fira Sans" pitchFamily="34" charset="0"/>
                <a:ea typeface="Fira Sans" pitchFamily="34" charset="-122"/>
                <a:cs typeface="Fira Sans" pitchFamily="34" charset="-120"/>
              </a:rPr>
              <a:t> Öğretmenin dersleri listelenir, sayı ile seçim</a:t>
            </a:r>
            <a:endParaRPr lang="en-US" sz="1500" dirty="0"/>
          </a:p>
        </p:txBody>
      </p:sp>
      <p:sp>
        <p:nvSpPr>
          <p:cNvPr id="11" name="Text 8"/>
          <p:cNvSpPr/>
          <p:nvPr/>
        </p:nvSpPr>
        <p:spPr>
          <a:xfrm>
            <a:off x="6290786" y="3936444"/>
            <a:ext cx="7133034" cy="308610"/>
          </a:xfrm>
          <a:prstGeom prst="rect">
            <a:avLst/>
          </a:prstGeom>
          <a:noFill/>
          <a:ln/>
        </p:spPr>
        <p:txBody>
          <a:bodyPr wrap="none" lIns="0" tIns="0" rIns="0" bIns="0" rtlCol="0" anchor="t"/>
          <a:lstStyle/>
          <a:p>
            <a:pPr algn="l" marL="342900" indent="-342900">
              <a:lnSpc>
                <a:spcPts val="2400"/>
              </a:lnSpc>
              <a:buSzPct val="100000"/>
              <a:buFont typeface="+mj-lt"/>
              <a:buAutoNum type="arabicPeriod" startAt="2"/>
            </a:pPr>
            <a:r>
              <a:rPr lang="en-US" sz="1500" b="1" dirty="0">
                <a:solidFill>
                  <a:srgbClr val="E0D6DE"/>
                </a:solidFill>
                <a:latin typeface="Fira Sans" pitchFamily="34" charset="0"/>
                <a:ea typeface="Fira Sans" pitchFamily="34" charset="-122"/>
                <a:cs typeface="Fira Sans" pitchFamily="34" charset="-120"/>
              </a:rPr>
              <a:t>Not Türü:</a:t>
            </a:r>
            <a:pPr algn="l" indent="0" marL="0">
              <a:lnSpc>
                <a:spcPts val="2400"/>
              </a:lnSpc>
              <a:buNone/>
            </a:pPr>
            <a:r>
              <a:rPr lang="en-US" sz="1500" dirty="0">
                <a:solidFill>
                  <a:srgbClr val="E0D6DE"/>
                </a:solidFill>
                <a:latin typeface="Fira Sans" pitchFamily="34" charset="0"/>
                <a:ea typeface="Fira Sans" pitchFamily="34" charset="-122"/>
                <a:cs typeface="Fira Sans" pitchFamily="34" charset="-120"/>
              </a:rPr>
              <a:t> 1-Vize, 2-Final, 3-Her ikisi seçenekleri</a:t>
            </a:r>
            <a:endParaRPr lang="en-US" sz="1500" dirty="0"/>
          </a:p>
        </p:txBody>
      </p:sp>
      <p:sp>
        <p:nvSpPr>
          <p:cNvPr id="12" name="Text 9"/>
          <p:cNvSpPr/>
          <p:nvPr/>
        </p:nvSpPr>
        <p:spPr>
          <a:xfrm>
            <a:off x="6290786" y="4312563"/>
            <a:ext cx="7133034" cy="308610"/>
          </a:xfrm>
          <a:prstGeom prst="rect">
            <a:avLst/>
          </a:prstGeom>
          <a:noFill/>
          <a:ln/>
        </p:spPr>
        <p:txBody>
          <a:bodyPr wrap="none" lIns="0" tIns="0" rIns="0" bIns="0" rtlCol="0" anchor="t"/>
          <a:lstStyle/>
          <a:p>
            <a:pPr algn="l" marL="342900" indent="-342900">
              <a:lnSpc>
                <a:spcPts val="2400"/>
              </a:lnSpc>
              <a:buSzPct val="100000"/>
              <a:buFont typeface="+mj-lt"/>
              <a:buAutoNum type="arabicPeriod" startAt="3"/>
            </a:pPr>
            <a:r>
              <a:rPr lang="en-US" sz="1500" b="1" dirty="0">
                <a:solidFill>
                  <a:srgbClr val="E0D6DE"/>
                </a:solidFill>
                <a:latin typeface="Fira Sans" pitchFamily="34" charset="0"/>
                <a:ea typeface="Fira Sans" pitchFamily="34" charset="-122"/>
                <a:cs typeface="Fira Sans" pitchFamily="34" charset="-120"/>
              </a:rPr>
              <a:t>Giriş Modu:</a:t>
            </a:r>
            <a:pPr algn="l" indent="0" marL="0">
              <a:lnSpc>
                <a:spcPts val="2400"/>
              </a:lnSpc>
              <a:buNone/>
            </a:pPr>
            <a:r>
              <a:rPr lang="en-US" sz="1500" dirty="0">
                <a:solidFill>
                  <a:srgbClr val="E0D6DE"/>
                </a:solidFill>
                <a:latin typeface="Fira Sans" pitchFamily="34" charset="0"/>
                <a:ea typeface="Fira Sans" pitchFamily="34" charset="-122"/>
                <a:cs typeface="Fira Sans" pitchFamily="34" charset="-120"/>
              </a:rPr>
              <a:t> Mod 1 (Sırayla tüm öğrenciler) veya Mod 2 (Öğrenci seçerek)</a:t>
            </a:r>
            <a:endParaRPr lang="en-US" sz="1500" dirty="0"/>
          </a:p>
        </p:txBody>
      </p:sp>
      <p:sp>
        <p:nvSpPr>
          <p:cNvPr id="13" name="Shape 10"/>
          <p:cNvSpPr/>
          <p:nvPr/>
        </p:nvSpPr>
        <p:spPr>
          <a:xfrm>
            <a:off x="6290786" y="4838105"/>
            <a:ext cx="7133034" cy="1436965"/>
          </a:xfrm>
          <a:prstGeom prst="roundRect">
            <a:avLst>
              <a:gd name="adj" fmla="val 2014"/>
            </a:avLst>
          </a:prstGeom>
          <a:solidFill>
            <a:srgbClr val="490315"/>
          </a:solidFill>
          <a:ln/>
        </p:spPr>
      </p:sp>
      <p:pic>
        <p:nvPicPr>
          <p:cNvPr id="14" name="Image 1" descr="preencoded.png">    </p:cNvPr>
          <p:cNvPicPr>
            <a:picLocks noChangeAspect="1"/>
          </p:cNvPicPr>
          <p:nvPr/>
        </p:nvPicPr>
        <p:blipFill>
          <a:blip r:embed="rId2"/>
          <a:stretch>
            <a:fillRect/>
          </a:stretch>
        </p:blipFill>
        <p:spPr>
          <a:xfrm>
            <a:off x="6483668" y="5123736"/>
            <a:ext cx="241102" cy="192881"/>
          </a:xfrm>
          <a:prstGeom prst="rect">
            <a:avLst/>
          </a:prstGeom>
        </p:spPr>
      </p:pic>
      <p:sp>
        <p:nvSpPr>
          <p:cNvPr id="15" name="Text 11"/>
          <p:cNvSpPr/>
          <p:nvPr/>
        </p:nvSpPr>
        <p:spPr>
          <a:xfrm>
            <a:off x="6917650" y="5079206"/>
            <a:ext cx="6313289" cy="925830"/>
          </a:xfrm>
          <a:prstGeom prst="rect">
            <a:avLst/>
          </a:prstGeom>
          <a:noFill/>
          <a:ln/>
        </p:spPr>
        <p:txBody>
          <a:bodyPr wrap="square" lIns="0" tIns="0" rIns="0" bIns="0" rtlCol="0" anchor="t"/>
          <a:lstStyle/>
          <a:p>
            <a:pPr algn="l" indent="0" marL="0">
              <a:lnSpc>
                <a:spcPts val="2400"/>
              </a:lnSpc>
              <a:buNone/>
            </a:pPr>
            <a:r>
              <a:rPr lang="en-US" sz="1500" b="1" dirty="0">
                <a:solidFill>
                  <a:srgbClr val="FFFFFF"/>
                </a:solidFill>
                <a:latin typeface="Fira Sans" pitchFamily="34" charset="0"/>
                <a:ea typeface="Fira Sans" pitchFamily="34" charset="-122"/>
                <a:cs typeface="Fira Sans" pitchFamily="34" charset="-120"/>
              </a:rPr>
              <a:t>Kısmi Not Güncelleme:</a:t>
            </a:r>
            <a:pPr algn="l" indent="0" marL="0">
              <a:lnSpc>
                <a:spcPts val="2400"/>
              </a:lnSpc>
              <a:buNone/>
            </a:pPr>
            <a:r>
              <a:rPr lang="en-US" sz="1500" dirty="0">
                <a:solidFill>
                  <a:srgbClr val="FFFFFF"/>
                </a:solidFill>
                <a:latin typeface="Fira Sans" pitchFamily="34" charset="0"/>
                <a:ea typeface="Fira Sans" pitchFamily="34" charset="-122"/>
                <a:cs typeface="Fira Sans" pitchFamily="34" charset="-120"/>
              </a:rPr>
              <a:t> updateGradePartial metodu mevcut notları korur. Kullanıcı boş bırakırsa (Enter) not değişmez, yeni değer girilirse sadece o not güncellenir.</a:t>
            </a:r>
            <a:endParaRPr lang="en-US" sz="15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Shape 0"/>
          <p:cNvSpPr/>
          <p:nvPr/>
        </p:nvSpPr>
        <p:spPr>
          <a:xfrm>
            <a:off x="6247805" y="598289"/>
            <a:ext cx="1370767" cy="424220"/>
          </a:xfrm>
          <a:prstGeom prst="roundRect">
            <a:avLst>
              <a:gd name="adj" fmla="val 6154"/>
            </a:avLst>
          </a:prstGeom>
          <a:noFill/>
          <a:ln w="7620">
            <a:solidFill>
              <a:srgbClr val="FA95AE"/>
            </a:solidFill>
            <a:prstDash val="solid"/>
          </a:ln>
        </p:spPr>
      </p:sp>
      <p:sp>
        <p:nvSpPr>
          <p:cNvPr id="4" name="Text 1"/>
          <p:cNvSpPr/>
          <p:nvPr/>
        </p:nvSpPr>
        <p:spPr>
          <a:xfrm>
            <a:off x="6385917" y="671155"/>
            <a:ext cx="1094542" cy="278487"/>
          </a:xfrm>
          <a:prstGeom prst="rect">
            <a:avLst/>
          </a:prstGeom>
          <a:noFill/>
          <a:ln/>
        </p:spPr>
        <p:txBody>
          <a:bodyPr wrap="none" lIns="0" tIns="0" rIns="0" bIns="0" rtlCol="0" anchor="t"/>
          <a:lstStyle/>
          <a:p>
            <a:pPr algn="l" indent="0" marL="0">
              <a:lnSpc>
                <a:spcPts val="2150"/>
              </a:lnSpc>
              <a:buNone/>
            </a:pPr>
            <a:r>
              <a:rPr lang="en-US" sz="1350" dirty="0">
                <a:solidFill>
                  <a:srgbClr val="FA95AE"/>
                </a:solidFill>
                <a:latin typeface="Fira Sans" pitchFamily="34" charset="0"/>
                <a:ea typeface="Fira Sans" pitchFamily="34" charset="-122"/>
                <a:cs typeface="Fira Sans" pitchFamily="34" charset="-120"/>
              </a:rPr>
              <a:t>ROL: ÖĞRENCI</a:t>
            </a:r>
            <a:endParaRPr lang="en-US" sz="1350" dirty="0"/>
          </a:p>
        </p:txBody>
      </p:sp>
      <p:sp>
        <p:nvSpPr>
          <p:cNvPr id="5" name="Text 2"/>
          <p:cNvSpPr/>
          <p:nvPr/>
        </p:nvSpPr>
        <p:spPr>
          <a:xfrm>
            <a:off x="6247805" y="1109424"/>
            <a:ext cx="6030039" cy="679847"/>
          </a:xfrm>
          <a:prstGeom prst="rect">
            <a:avLst/>
          </a:prstGeom>
          <a:noFill/>
          <a:ln/>
        </p:spPr>
        <p:txBody>
          <a:bodyPr wrap="none" lIns="0" tIns="0" rIns="0" bIns="0" rtlCol="0" anchor="t"/>
          <a:lstStyle/>
          <a:p>
            <a:pPr algn="l" indent="0" marL="0">
              <a:lnSpc>
                <a:spcPts val="5350"/>
              </a:lnSpc>
              <a:buNone/>
            </a:pPr>
            <a:r>
              <a:rPr lang="en-US" sz="4250" dirty="0">
                <a:solidFill>
                  <a:srgbClr val="FA95AF"/>
                </a:solidFill>
                <a:latin typeface="Anton" pitchFamily="34" charset="0"/>
                <a:ea typeface="Anton" pitchFamily="34" charset="-122"/>
                <a:cs typeface="Anton" pitchFamily="34" charset="-120"/>
              </a:rPr>
              <a:t>Öğrenci Panel Fonksiyonları</a:t>
            </a:r>
            <a:endParaRPr lang="en-US" sz="4250" dirty="0"/>
          </a:p>
        </p:txBody>
      </p:sp>
      <p:pic>
        <p:nvPicPr>
          <p:cNvPr id="6" name="Image 1" descr="preencoded.png">    </p:cNvPr>
          <p:cNvPicPr>
            <a:picLocks noChangeAspect="1"/>
          </p:cNvPicPr>
          <p:nvPr/>
        </p:nvPicPr>
        <p:blipFill>
          <a:blip r:embed="rId2"/>
          <a:stretch>
            <a:fillRect/>
          </a:stretch>
        </p:blipFill>
        <p:spPr>
          <a:xfrm>
            <a:off x="6247805" y="2115503"/>
            <a:ext cx="1087755" cy="1964769"/>
          </a:xfrm>
          <a:prstGeom prst="rect">
            <a:avLst/>
          </a:prstGeom>
        </p:spPr>
      </p:pic>
      <p:sp>
        <p:nvSpPr>
          <p:cNvPr id="7" name="Text 3"/>
          <p:cNvSpPr/>
          <p:nvPr/>
        </p:nvSpPr>
        <p:spPr>
          <a:xfrm>
            <a:off x="7553087" y="2333030"/>
            <a:ext cx="2719507" cy="339923"/>
          </a:xfrm>
          <a:prstGeom prst="rect">
            <a:avLst/>
          </a:prstGeom>
          <a:noFill/>
          <a:ln/>
        </p:spPr>
        <p:txBody>
          <a:bodyPr wrap="none" lIns="0" tIns="0" rIns="0" bIns="0" rtlCol="0" anchor="t"/>
          <a:lstStyle/>
          <a:p>
            <a:pPr algn="l" indent="0" marL="0">
              <a:lnSpc>
                <a:spcPts val="2650"/>
              </a:lnSpc>
              <a:buNone/>
            </a:pPr>
            <a:r>
              <a:rPr lang="en-US" sz="2100" dirty="0">
                <a:solidFill>
                  <a:srgbClr val="E0D6DE"/>
                </a:solidFill>
                <a:latin typeface="Anton" pitchFamily="34" charset="0"/>
                <a:ea typeface="Anton" pitchFamily="34" charset="-122"/>
                <a:cs typeface="Anton" pitchFamily="34" charset="-120"/>
              </a:rPr>
              <a:t>Ders Seçme/Kayıt</a:t>
            </a:r>
            <a:endParaRPr lang="en-US" sz="2100" dirty="0"/>
          </a:p>
        </p:txBody>
      </p:sp>
      <p:sp>
        <p:nvSpPr>
          <p:cNvPr id="8" name="Text 4"/>
          <p:cNvSpPr/>
          <p:nvPr/>
        </p:nvSpPr>
        <p:spPr>
          <a:xfrm>
            <a:off x="7553087" y="2803446"/>
            <a:ext cx="6315908" cy="1059299"/>
          </a:xfrm>
          <a:prstGeom prst="rect">
            <a:avLst/>
          </a:prstGeom>
          <a:noFill/>
          <a:ln/>
        </p:spPr>
        <p:txBody>
          <a:bodyPr wrap="square" lIns="0" tIns="0" rIns="0" bIns="0" rtlCol="0" anchor="t"/>
          <a:lstStyle/>
          <a:p>
            <a:pPr algn="l" indent="0" marL="0">
              <a:lnSpc>
                <a:spcPts val="2700"/>
              </a:lnSpc>
              <a:buNone/>
            </a:pPr>
            <a:r>
              <a:rPr lang="en-US" sz="1700" dirty="0">
                <a:solidFill>
                  <a:srgbClr val="E0D6DE"/>
                </a:solidFill>
                <a:latin typeface="Fira Sans" pitchFamily="34" charset="0"/>
                <a:ea typeface="Fira Sans" pitchFamily="34" charset="-122"/>
                <a:cs typeface="Fira Sans" pitchFamily="34" charset="-120"/>
              </a:rPr>
              <a:t>Tüm dersler listelenir. Öğrenci ders kodu girer. isCourseSelectedByStudent ile kontrol edilir. Seçili değilse grades.txt'ye yeni kayıt eklenir: </a:t>
            </a:r>
            <a:pPr algn="l" indent="0" marL="0">
              <a:lnSpc>
                <a:spcPts val="2700"/>
              </a:lnSpc>
              <a:buNone/>
            </a:pPr>
            <a:r>
              <a:rPr lang="en-US" sz="1700" dirty="0">
                <a:solidFill>
                  <a:srgbClr val="E0D6DE"/>
                </a:solidFill>
                <a:highlight>
                  <a:srgbClr val="2C2C2C"/>
                </a:highlight>
                <a:latin typeface="Consolas" pitchFamily="34" charset="0"/>
                <a:ea typeface="Consolas" pitchFamily="34" charset="-122"/>
                <a:cs typeface="Consolas" pitchFamily="34" charset="-120"/>
              </a:rPr>
              <a:t>studentId,courseCode,,</a:t>
            </a:r>
            <a:endParaRPr lang="en-US" sz="1700" dirty="0"/>
          </a:p>
        </p:txBody>
      </p:sp>
      <p:pic>
        <p:nvPicPr>
          <p:cNvPr id="9" name="Image 2" descr="preencoded.png">    </p:cNvPr>
          <p:cNvPicPr>
            <a:picLocks noChangeAspect="1"/>
          </p:cNvPicPr>
          <p:nvPr/>
        </p:nvPicPr>
        <p:blipFill>
          <a:blip r:embed="rId3"/>
          <a:stretch>
            <a:fillRect/>
          </a:stretch>
        </p:blipFill>
        <p:spPr>
          <a:xfrm>
            <a:off x="6247805" y="4080272"/>
            <a:ext cx="1087755" cy="1601510"/>
          </a:xfrm>
          <a:prstGeom prst="rect">
            <a:avLst/>
          </a:prstGeom>
        </p:spPr>
      </p:pic>
      <p:sp>
        <p:nvSpPr>
          <p:cNvPr id="10" name="Text 5"/>
          <p:cNvSpPr/>
          <p:nvPr/>
        </p:nvSpPr>
        <p:spPr>
          <a:xfrm>
            <a:off x="7553087" y="4297799"/>
            <a:ext cx="2719507" cy="339923"/>
          </a:xfrm>
          <a:prstGeom prst="rect">
            <a:avLst/>
          </a:prstGeom>
          <a:noFill/>
          <a:ln/>
        </p:spPr>
        <p:txBody>
          <a:bodyPr wrap="none" lIns="0" tIns="0" rIns="0" bIns="0" rtlCol="0" anchor="t"/>
          <a:lstStyle/>
          <a:p>
            <a:pPr algn="l" indent="0" marL="0">
              <a:lnSpc>
                <a:spcPts val="2650"/>
              </a:lnSpc>
              <a:buNone/>
            </a:pPr>
            <a:r>
              <a:rPr lang="en-US" sz="2100" dirty="0">
                <a:solidFill>
                  <a:srgbClr val="E0D6DE"/>
                </a:solidFill>
                <a:latin typeface="Anton" pitchFamily="34" charset="0"/>
                <a:ea typeface="Anton" pitchFamily="34" charset="-122"/>
                <a:cs typeface="Anton" pitchFamily="34" charset="-120"/>
              </a:rPr>
              <a:t>Notları Görüntüleme</a:t>
            </a:r>
            <a:endParaRPr lang="en-US" sz="2100" dirty="0"/>
          </a:p>
        </p:txBody>
      </p:sp>
      <p:sp>
        <p:nvSpPr>
          <p:cNvPr id="11" name="Text 6"/>
          <p:cNvSpPr/>
          <p:nvPr/>
        </p:nvSpPr>
        <p:spPr>
          <a:xfrm>
            <a:off x="7553087" y="4768215"/>
            <a:ext cx="6315908" cy="696039"/>
          </a:xfrm>
          <a:prstGeom prst="rect">
            <a:avLst/>
          </a:prstGeom>
          <a:noFill/>
          <a:ln/>
        </p:spPr>
        <p:txBody>
          <a:bodyPr wrap="square" lIns="0" tIns="0" rIns="0" bIns="0" rtlCol="0" anchor="t"/>
          <a:lstStyle/>
          <a:p>
            <a:pPr algn="l" indent="0" marL="0">
              <a:lnSpc>
                <a:spcPts val="2700"/>
              </a:lnSpc>
              <a:buNone/>
            </a:pPr>
            <a:r>
              <a:rPr lang="en-US" sz="1700" dirty="0">
                <a:solidFill>
                  <a:srgbClr val="E0D6DE"/>
                </a:solidFill>
                <a:latin typeface="Fira Sans" pitchFamily="34" charset="0"/>
                <a:ea typeface="Fira Sans" pitchFamily="34" charset="-122"/>
                <a:cs typeface="Fira Sans" pitchFamily="34" charset="-120"/>
              </a:rPr>
              <a:t>getGradesByStudent() ile öğrencinin tüm kayıtlı derslerinin notları (vize, final) listelenir. Eksik notlar da gösterilir.</a:t>
            </a:r>
            <a:endParaRPr lang="en-US" sz="1700" dirty="0"/>
          </a:p>
        </p:txBody>
      </p:sp>
      <p:pic>
        <p:nvPicPr>
          <p:cNvPr id="12" name="Image 3" descr="preencoded.png">    </p:cNvPr>
          <p:cNvPicPr>
            <a:picLocks noChangeAspect="1"/>
          </p:cNvPicPr>
          <p:nvPr/>
        </p:nvPicPr>
        <p:blipFill>
          <a:blip r:embed="rId4"/>
          <a:stretch>
            <a:fillRect/>
          </a:stretch>
        </p:blipFill>
        <p:spPr>
          <a:xfrm>
            <a:off x="6247805" y="5681782"/>
            <a:ext cx="1087755" cy="1949529"/>
          </a:xfrm>
          <a:prstGeom prst="rect">
            <a:avLst/>
          </a:prstGeom>
        </p:spPr>
      </p:pic>
      <p:sp>
        <p:nvSpPr>
          <p:cNvPr id="13" name="Text 7"/>
          <p:cNvSpPr/>
          <p:nvPr/>
        </p:nvSpPr>
        <p:spPr>
          <a:xfrm>
            <a:off x="7553087" y="5899309"/>
            <a:ext cx="2719507" cy="339923"/>
          </a:xfrm>
          <a:prstGeom prst="rect">
            <a:avLst/>
          </a:prstGeom>
          <a:noFill/>
          <a:ln/>
        </p:spPr>
        <p:txBody>
          <a:bodyPr wrap="none" lIns="0" tIns="0" rIns="0" bIns="0" rtlCol="0" anchor="t"/>
          <a:lstStyle/>
          <a:p>
            <a:pPr algn="l" indent="0" marL="0">
              <a:lnSpc>
                <a:spcPts val="2650"/>
              </a:lnSpc>
              <a:buNone/>
            </a:pPr>
            <a:r>
              <a:rPr lang="en-US" sz="2100" dirty="0">
                <a:solidFill>
                  <a:srgbClr val="E0D6DE"/>
                </a:solidFill>
                <a:latin typeface="Anton" pitchFamily="34" charset="0"/>
                <a:ea typeface="Anton" pitchFamily="34" charset="-122"/>
                <a:cs typeface="Anton" pitchFamily="34" charset="-120"/>
              </a:rPr>
              <a:t>AGNO Hesaplama</a:t>
            </a:r>
            <a:endParaRPr lang="en-US" sz="2100" dirty="0"/>
          </a:p>
        </p:txBody>
      </p:sp>
      <p:sp>
        <p:nvSpPr>
          <p:cNvPr id="14" name="Text 8"/>
          <p:cNvSpPr/>
          <p:nvPr/>
        </p:nvSpPr>
        <p:spPr>
          <a:xfrm>
            <a:off x="7553087" y="6369725"/>
            <a:ext cx="6315908" cy="1044059"/>
          </a:xfrm>
          <a:prstGeom prst="rect">
            <a:avLst/>
          </a:prstGeom>
          <a:noFill/>
          <a:ln/>
        </p:spPr>
        <p:txBody>
          <a:bodyPr wrap="square" lIns="0" tIns="0" rIns="0" bIns="0" rtlCol="0" anchor="t"/>
          <a:lstStyle/>
          <a:p>
            <a:pPr algn="l" indent="0" marL="0">
              <a:lnSpc>
                <a:spcPts val="2700"/>
              </a:lnSpc>
              <a:buNone/>
            </a:pPr>
            <a:r>
              <a:rPr lang="en-US" sz="1700" dirty="0">
                <a:solidFill>
                  <a:srgbClr val="E0D6DE"/>
                </a:solidFill>
                <a:latin typeface="Fira Sans" pitchFamily="34" charset="0"/>
                <a:ea typeface="Fira Sans" pitchFamily="34" charset="-122"/>
                <a:cs typeface="Fira Sans" pitchFamily="34" charset="-120"/>
              </a:rPr>
              <a:t>computeAGNO metodu tüm ders kayıtlarını alır. Notları tam olan dersler için: </a:t>
            </a:r>
            <a:pPr algn="l" indent="0" marL="0">
              <a:lnSpc>
                <a:spcPts val="2700"/>
              </a:lnSpc>
              <a:buNone/>
            </a:pPr>
            <a:r>
              <a:rPr lang="en-US" sz="1700" b="1" dirty="0">
                <a:solidFill>
                  <a:srgbClr val="E0D6DE"/>
                </a:solidFill>
                <a:latin typeface="Fira Sans" pitchFamily="34" charset="0"/>
                <a:ea typeface="Fira Sans" pitchFamily="34" charset="-122"/>
                <a:cs typeface="Fira Sans" pitchFamily="34" charset="-120"/>
              </a:rPr>
              <a:t>Ders Ort. = (Vize × 0.4) + (Final × 0.6)</a:t>
            </a:r>
            <a:pPr algn="l" indent="0" marL="0">
              <a:lnSpc>
                <a:spcPts val="2700"/>
              </a:lnSpc>
              <a:buNone/>
            </a:pPr>
            <a:r>
              <a:rPr lang="en-US" sz="1700" dirty="0">
                <a:solidFill>
                  <a:srgbClr val="E0D6DE"/>
                </a:solidFill>
                <a:latin typeface="Fira Sans" pitchFamily="34" charset="0"/>
                <a:ea typeface="Fira Sans" pitchFamily="34" charset="-122"/>
                <a:cs typeface="Fira Sans" pitchFamily="34" charset="-120"/>
              </a:rPr>
              <a:t>. Tüm ortalamaların toplamı not tam ders sayısına bölünür.</a:t>
            </a:r>
            <a:endParaRPr lang="en-US" sz="17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93790" y="1595795"/>
            <a:ext cx="8388429" cy="708779"/>
          </a:xfrm>
          <a:prstGeom prst="rect">
            <a:avLst/>
          </a:prstGeom>
          <a:noFill/>
          <a:ln/>
        </p:spPr>
        <p:txBody>
          <a:bodyPr wrap="none" lIns="0" tIns="0" rIns="0" bIns="0" rtlCol="0" anchor="t"/>
          <a:lstStyle/>
          <a:p>
            <a:pPr algn="l" indent="0" marL="0">
              <a:lnSpc>
                <a:spcPts val="5550"/>
              </a:lnSpc>
              <a:buNone/>
            </a:pPr>
            <a:r>
              <a:rPr lang="en-US" sz="4450" dirty="0">
                <a:solidFill>
                  <a:srgbClr val="FA95AF"/>
                </a:solidFill>
                <a:latin typeface="Anton" pitchFamily="34" charset="0"/>
                <a:ea typeface="Anton" pitchFamily="34" charset="-122"/>
                <a:cs typeface="Anton" pitchFamily="34" charset="-120"/>
              </a:rPr>
              <a:t>UML Diyagramları ve Dokümantasyon</a:t>
            </a:r>
            <a:endParaRPr lang="en-US" sz="4450" dirty="0"/>
          </a:p>
        </p:txBody>
      </p:sp>
      <p:sp>
        <p:nvSpPr>
          <p:cNvPr id="3" name="Text 1"/>
          <p:cNvSpPr/>
          <p:nvPr/>
        </p:nvSpPr>
        <p:spPr>
          <a:xfrm>
            <a:off x="793790" y="2758202"/>
            <a:ext cx="13042821" cy="725805"/>
          </a:xfrm>
          <a:prstGeom prst="rect">
            <a:avLst/>
          </a:prstGeom>
          <a:noFill/>
          <a:ln/>
        </p:spPr>
        <p:txBody>
          <a:bodyPr wrap="square" lIns="0" tIns="0" rIns="0" bIns="0" rtlCol="0" anchor="t"/>
          <a:lstStyle/>
          <a:p>
            <a:pPr algn="l" indent="0" marL="0">
              <a:lnSpc>
                <a:spcPts val="2850"/>
              </a:lnSpc>
              <a:buNone/>
            </a:pPr>
            <a:r>
              <a:rPr lang="en-US" sz="1750" dirty="0">
                <a:solidFill>
                  <a:srgbClr val="E0D6DE"/>
                </a:solidFill>
                <a:latin typeface="Fira Sans" pitchFamily="34" charset="0"/>
                <a:ea typeface="Fira Sans" pitchFamily="34" charset="-122"/>
                <a:cs typeface="Fira Sans" pitchFamily="34" charset="-120"/>
              </a:rPr>
              <a:t>Projenin modüler yapısını görselleştirmek ve yazılım mühendisliği gereksinimlerini karşılamak için üç temel UML diyagramı hazırlanmalıdır:</a:t>
            </a:r>
            <a:endParaRPr lang="en-US" sz="1750" dirty="0"/>
          </a:p>
        </p:txBody>
      </p:sp>
      <p:sp>
        <p:nvSpPr>
          <p:cNvPr id="4" name="Text 2"/>
          <p:cNvSpPr/>
          <p:nvPr/>
        </p:nvSpPr>
        <p:spPr>
          <a:xfrm>
            <a:off x="793790" y="3965972"/>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E0D6DE"/>
                </a:solidFill>
                <a:latin typeface="Anton" pitchFamily="34" charset="0"/>
                <a:ea typeface="Anton" pitchFamily="34" charset="-122"/>
                <a:cs typeface="Anton" pitchFamily="34" charset="-120"/>
              </a:rPr>
              <a:t>Sınıf Diyagramı</a:t>
            </a:r>
            <a:endParaRPr lang="en-US" sz="2200" dirty="0"/>
          </a:p>
        </p:txBody>
      </p:sp>
      <p:sp>
        <p:nvSpPr>
          <p:cNvPr id="5" name="Text 3"/>
          <p:cNvSpPr/>
          <p:nvPr/>
        </p:nvSpPr>
        <p:spPr>
          <a:xfrm>
            <a:off x="793790" y="4456390"/>
            <a:ext cx="4158615" cy="2177415"/>
          </a:xfrm>
          <a:prstGeom prst="rect">
            <a:avLst/>
          </a:prstGeom>
          <a:noFill/>
          <a:ln/>
        </p:spPr>
        <p:txBody>
          <a:bodyPr wrap="square" lIns="0" tIns="0" rIns="0" bIns="0" rtlCol="0" anchor="t"/>
          <a:lstStyle/>
          <a:p>
            <a:pPr algn="l" indent="0" marL="0">
              <a:lnSpc>
                <a:spcPts val="2850"/>
              </a:lnSpc>
              <a:buNone/>
            </a:pPr>
            <a:r>
              <a:rPr lang="en-US" sz="1750" dirty="0">
                <a:solidFill>
                  <a:srgbClr val="E0D6DE"/>
                </a:solidFill>
                <a:latin typeface="Fira Sans" pitchFamily="34" charset="0"/>
                <a:ea typeface="Fira Sans" pitchFamily="34" charset="-122"/>
                <a:cs typeface="Fira Sans" pitchFamily="34" charset="-120"/>
              </a:rPr>
              <a:t>Sistemin statik yapısı: Main, tüm Entity ve Manager sınıfları, FileHelper arasındaki ilişkiler (Association, Dependency). Manager sınıflarının Entity listelerini tutması ve FileHelper bağımlılığı detaylandırılır.</a:t>
            </a:r>
            <a:endParaRPr lang="en-US" sz="1750" dirty="0"/>
          </a:p>
        </p:txBody>
      </p:sp>
      <p:sp>
        <p:nvSpPr>
          <p:cNvPr id="6" name="Text 4"/>
          <p:cNvSpPr/>
          <p:nvPr/>
        </p:nvSpPr>
        <p:spPr>
          <a:xfrm>
            <a:off x="5235893" y="3965972"/>
            <a:ext cx="3121462" cy="354330"/>
          </a:xfrm>
          <a:prstGeom prst="rect">
            <a:avLst/>
          </a:prstGeom>
          <a:noFill/>
          <a:ln/>
        </p:spPr>
        <p:txBody>
          <a:bodyPr wrap="none" lIns="0" tIns="0" rIns="0" bIns="0" rtlCol="0" anchor="t"/>
          <a:lstStyle/>
          <a:p>
            <a:pPr algn="l" indent="0" marL="0">
              <a:lnSpc>
                <a:spcPts val="2750"/>
              </a:lnSpc>
              <a:buNone/>
            </a:pPr>
            <a:r>
              <a:rPr lang="en-US" sz="2200" dirty="0">
                <a:solidFill>
                  <a:srgbClr val="E0D6DE"/>
                </a:solidFill>
                <a:latin typeface="Anton" pitchFamily="34" charset="0"/>
                <a:ea typeface="Anton" pitchFamily="34" charset="-122"/>
                <a:cs typeface="Anton" pitchFamily="34" charset="-120"/>
              </a:rPr>
              <a:t>Kullanım Durumu Diyagramı</a:t>
            </a:r>
            <a:endParaRPr lang="en-US" sz="2200" dirty="0"/>
          </a:p>
        </p:txBody>
      </p:sp>
      <p:sp>
        <p:nvSpPr>
          <p:cNvPr id="7" name="Text 5"/>
          <p:cNvSpPr/>
          <p:nvPr/>
        </p:nvSpPr>
        <p:spPr>
          <a:xfrm>
            <a:off x="5235893" y="4456390"/>
            <a:ext cx="4158615" cy="1814513"/>
          </a:xfrm>
          <a:prstGeom prst="rect">
            <a:avLst/>
          </a:prstGeom>
          <a:noFill/>
          <a:ln/>
        </p:spPr>
        <p:txBody>
          <a:bodyPr wrap="square" lIns="0" tIns="0" rIns="0" bIns="0" rtlCol="0" anchor="t"/>
          <a:lstStyle/>
          <a:p>
            <a:pPr algn="l" indent="0" marL="0">
              <a:lnSpc>
                <a:spcPts val="2850"/>
              </a:lnSpc>
              <a:buNone/>
            </a:pPr>
            <a:r>
              <a:rPr lang="en-US" sz="1750" dirty="0">
                <a:solidFill>
                  <a:srgbClr val="E0D6DE"/>
                </a:solidFill>
                <a:latin typeface="Fira Sans" pitchFamily="34" charset="0"/>
                <a:ea typeface="Fira Sans" pitchFamily="34" charset="-122"/>
                <a:cs typeface="Fira Sans" pitchFamily="34" charset="-120"/>
              </a:rPr>
              <a:t>Üç ana aktör (Admin, Öğretmen, Öğrenci) ve sistem arasındaki etkileşimler. Temel fonksiyonlar: Öğretmen Ekle, Ders Ata, Not Gir, Ders Seç, AGNO Hesapla.</a:t>
            </a:r>
            <a:endParaRPr lang="en-US" sz="1750" dirty="0"/>
          </a:p>
        </p:txBody>
      </p:sp>
      <p:sp>
        <p:nvSpPr>
          <p:cNvPr id="8" name="Text 6"/>
          <p:cNvSpPr/>
          <p:nvPr/>
        </p:nvSpPr>
        <p:spPr>
          <a:xfrm>
            <a:off x="9677995" y="3965972"/>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E0D6DE"/>
                </a:solidFill>
                <a:latin typeface="Anton" pitchFamily="34" charset="0"/>
                <a:ea typeface="Anton" pitchFamily="34" charset="-122"/>
                <a:cs typeface="Anton" pitchFamily="34" charset="-120"/>
              </a:rPr>
              <a:t>Sekans Diyagramı</a:t>
            </a:r>
            <a:endParaRPr lang="en-US" sz="2200" dirty="0"/>
          </a:p>
        </p:txBody>
      </p:sp>
      <p:sp>
        <p:nvSpPr>
          <p:cNvPr id="9" name="Text 7"/>
          <p:cNvSpPr/>
          <p:nvPr/>
        </p:nvSpPr>
        <p:spPr>
          <a:xfrm>
            <a:off x="9677995" y="4456390"/>
            <a:ext cx="4158615" cy="2177415"/>
          </a:xfrm>
          <a:prstGeom prst="rect">
            <a:avLst/>
          </a:prstGeom>
          <a:noFill/>
          <a:ln/>
        </p:spPr>
        <p:txBody>
          <a:bodyPr wrap="square" lIns="0" tIns="0" rIns="0" bIns="0" rtlCol="0" anchor="t"/>
          <a:lstStyle/>
          <a:p>
            <a:pPr algn="l" indent="0" marL="0">
              <a:lnSpc>
                <a:spcPts val="2850"/>
              </a:lnSpc>
              <a:buNone/>
            </a:pPr>
            <a:r>
              <a:rPr lang="en-US" sz="1750" dirty="0">
                <a:solidFill>
                  <a:srgbClr val="E0D6DE"/>
                </a:solidFill>
                <a:latin typeface="Fira Sans" pitchFamily="34" charset="0"/>
                <a:ea typeface="Fira Sans" pitchFamily="34" charset="-122"/>
                <a:cs typeface="Fira Sans" pitchFamily="34" charset="-120"/>
              </a:rPr>
              <a:t>Not giriş akışının dinamik gösterimi: Öğretmen→Main→TeacherManager→CourseManager→FileHelper. teacherEnterGrades ve updateGradePartial metotları arası iletişim detaylandırılır.</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2026-01-08T22:58:23Z</dcterms:created>
  <dcterms:modified xsi:type="dcterms:W3CDTF">2026-01-08T22:58:23Z</dcterms:modified>
</cp:coreProperties>
</file>